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9" r:id="rId6"/>
    <p:sldMasterId id="2147483689" r:id="rId7"/>
    <p:sldMasterId id="214748370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</p:sldIdLst>
  <p:sldSz cy="5143500" cx="9144000"/>
  <p:notesSz cx="6858000" cy="9144000"/>
  <p:embeddedFontLst>
    <p:embeddedFont>
      <p:font typeface="Montserrat"/>
      <p:regular r:id="rId55"/>
      <p:bold r:id="rId56"/>
      <p:italic r:id="rId57"/>
      <p:boldItalic r:id="rId58"/>
    </p:embeddedFont>
    <p:embeddedFont>
      <p:font typeface="Rajdhani"/>
      <p:regular r:id="rId59"/>
      <p:bold r:id="rId60"/>
    </p:embeddedFont>
    <p:embeddedFont>
      <p:font typeface="Open Sans Light"/>
      <p:regular r:id="rId61"/>
      <p:bold r:id="rId62"/>
      <p:italic r:id="rId63"/>
      <p:boldItalic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9" roundtripDataSignature="AMtx7mgOaiXTyWN9z9wpuAwe9QERObdk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CB40F5-AB00-4582-9BDF-1DAAFA055110}">
  <a:tblStyle styleId="{75CB40F5-AB00-4582-9BDF-1DAAFA05511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OpenSansLight-bold.fntdata"/><Relationship Id="rId61" Type="http://schemas.openxmlformats.org/officeDocument/2006/relationships/font" Target="fonts/OpenSansLight-regular.fntdata"/><Relationship Id="rId20" Type="http://schemas.openxmlformats.org/officeDocument/2006/relationships/slide" Target="slides/slide11.xml"/><Relationship Id="rId64" Type="http://schemas.openxmlformats.org/officeDocument/2006/relationships/font" Target="fonts/OpenSansLight-boldItalic.fntdata"/><Relationship Id="rId63" Type="http://schemas.openxmlformats.org/officeDocument/2006/relationships/font" Target="fonts/OpenSansLight-italic.fntdata"/><Relationship Id="rId22" Type="http://schemas.openxmlformats.org/officeDocument/2006/relationships/slide" Target="slides/slide13.xml"/><Relationship Id="rId66" Type="http://schemas.openxmlformats.org/officeDocument/2006/relationships/font" Target="fonts/OpenSans-bold.fntdata"/><Relationship Id="rId21" Type="http://schemas.openxmlformats.org/officeDocument/2006/relationships/slide" Target="slides/slide12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5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4.xml"/><Relationship Id="rId67" Type="http://schemas.openxmlformats.org/officeDocument/2006/relationships/font" Target="fonts/OpenSans-italic.fntdata"/><Relationship Id="rId60" Type="http://schemas.openxmlformats.org/officeDocument/2006/relationships/font" Target="fonts/Rajdhani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customschemas.google.com/relationships/presentationmetadata" Target="meta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3.xml"/><Relationship Id="rId56" Type="http://schemas.openxmlformats.org/officeDocument/2006/relationships/font" Target="fonts/Montserrat-bold.fntdata"/><Relationship Id="rId15" Type="http://schemas.openxmlformats.org/officeDocument/2006/relationships/slide" Target="slides/slide6.xml"/><Relationship Id="rId59" Type="http://schemas.openxmlformats.org/officeDocument/2006/relationships/font" Target="fonts/Rajdhani-regular.fntdata"/><Relationship Id="rId14" Type="http://schemas.openxmlformats.org/officeDocument/2006/relationships/slide" Target="slides/slide5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77bf016c5_0_17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d77bf016c5_0_17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d77bf016c5_0_17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8dfad9eac_0_28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d8dfad9eac_0_2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gd8dfad9eac_0_28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8dfad9eac_0_26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d8dfad9eac_0_2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d8dfad9eac_0_26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8dfad9eac_0_22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d8dfad9eac_0_2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d8dfad9eac_0_22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31738ba1d_0_39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f31738ba1d_0_39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f31738ba1d_0_39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31738ba1d_0_40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f31738ba1d_0_40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gf31738ba1d_0_40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31738ba1d_0_42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f31738ba1d_0_4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f31738ba1d_0_42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31738ba1d_0_43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f31738ba1d_0_4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gf31738ba1d_0_43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f31738ba1d_0_43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f31738ba1d_0_43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f31738ba1d_0_43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31738ba1d_0_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f31738ba1d_0_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2" name="Google Shape;462;gf31738ba1d_0_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31738ba1d_0_55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Google Shape;469;gf31738ba1d_0_55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f31738ba1d_0_55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43dfe7061_0_19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e43dfe7061_0_19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e43dfe7061_0_19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31738ba1d_0_56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gf31738ba1d_0_56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gf31738ba1d_0_56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31738ba1d_0_57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gf31738ba1d_0_5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f31738ba1d_0_57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31738ba1d_0_58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Google Shape;511;gf31738ba1d_0_58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f31738ba1d_0_58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31738ba1d_0_60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Google Shape;530;gf31738ba1d_0_60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f31738ba1d_0_60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31738ba1d_0_62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gf31738ba1d_0_6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5" name="Google Shape;545;gf31738ba1d_0_62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f31738ba1d_0_63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8" name="Google Shape;558;gf31738ba1d_0_63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gf31738ba1d_0_63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31738ba1d_0_64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Google Shape;572;gf31738ba1d_0_64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f31738ba1d_0_64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f31738ba1d_0_65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Google Shape;586;gf31738ba1d_0_65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f31738ba1d_0_65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31738ba1d_0_67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Google Shape;600;gf31738ba1d_0_67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gf31738ba1d_0_67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e43dfe7061_0_28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e43dfe7061_0_28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5" name="Google Shape;615;ge43dfe7061_0_28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77bf016c5_0_18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d77bf016c5_0_18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d77bf016c5_0_18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f31738ba1d_0_19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f31738ba1d_0_19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f31738ba1d_0_19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31738ba1d_0_20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f31738ba1d_0_20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6" name="Google Shape;636;gf31738ba1d_0_20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31738ba1d_0_2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f31738ba1d_0_2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9" name="Google Shape;649;gf31738ba1d_0_21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f31738ba1d_0_22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f31738ba1d_0_22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6" name="Google Shape;656;gf31738ba1d_0_22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31738ba1d_0_2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f31738ba1d_0_2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gf31738ba1d_0_23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31738ba1d_0_24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f31738ba1d_0_24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8" name="Google Shape;678;gf31738ba1d_0_24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31738ba1d_0_25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f31738ba1d_0_25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1" name="Google Shape;691;gf31738ba1d_0_25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f31738ba1d_0_26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f31738ba1d_0_2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gf31738ba1d_0_26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31738ba1d_0_27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f31738ba1d_0_27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gf31738ba1d_0_27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f31738ba1d_0_28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f31738ba1d_0_28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2" name="Google Shape;722;gf31738ba1d_0_28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77bf016c5_0_3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d77bf016c5_0_3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d77bf016c5_0_32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f31738ba1d_0_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f31738ba1d_0_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1" name="Google Shape;731;gf31738ba1d_0_1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f31738ba1d_0_76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f31738ba1d_0_76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9" name="Google Shape;739;gf31738ba1d_0_76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31738ba1d_0_77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gf31738ba1d_0_7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2" name="Google Shape;752;gf31738ba1d_0_77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f31738ba1d_0_78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f31738ba1d_0_78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1" name="Google Shape;761;gf31738ba1d_0_78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f31738ba1d_0_87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7" name="Google Shape;767;gf31738ba1d_0_8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8" name="Google Shape;768;gf31738ba1d_0_87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c48bfaac8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c48bfaac8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8dfad9eac_0_2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d8dfad9eac_0_2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d8dfad9eac_0_21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8dfad9eac_0_23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d8dfad9eac_0_2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d8dfad9eac_0_23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8dfad9eac_0_1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d8dfad9eac_0_1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d8dfad9eac_0_11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43dfe7061_0_60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e43dfe7061_0_60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e43dfe7061_0_60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8dfad9eac_0_25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d8dfad9eac_0_25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d8dfad9eac_0_25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Relationship Id="rId3" Type="http://schemas.openxmlformats.org/officeDocument/2006/relationships/image" Target="../media/image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jpg"/><Relationship Id="rId3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gd77bf016c5_0_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d77bf016c5_0_248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sz="4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d77bf016c5_0_2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gd77bf016c5_0_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d77bf016c5_0_2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d77bf016c5_0_2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gd77bf016c5_0_2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gd77bf016c5_0_2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gd77bf016c5_0_2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77bf016c5_0_2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0" name="Google Shape;60;gd77bf016c5_0_2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77bf016c5_0_2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gd77bf016c5_0_2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gd77bf016c5_0_2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77bf016c5_0_2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">
  <p:cSld name="TITLE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d77bf016c5_0_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d77bf016c5_0_236"/>
          <p:cNvSpPr txBox="1"/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gd77bf016c5_0_236"/>
          <p:cNvSpPr txBox="1"/>
          <p:nvPr>
            <p:ph idx="1" type="subTitle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e Corpo de Texto">
  <p:cSld name="TITLE_AND_BOD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77bf016c5_0_240"/>
          <p:cNvSpPr txBox="1"/>
          <p:nvPr>
            <p:ph idx="1" type="subTitle"/>
          </p:nvPr>
        </p:nvSpPr>
        <p:spPr>
          <a:xfrm>
            <a:off x="454725" y="876775"/>
            <a:ext cx="77568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2500"/>
            </a:lvl9pPr>
          </a:lstStyle>
          <a:p/>
        </p:txBody>
      </p:sp>
      <p:sp>
        <p:nvSpPr>
          <p:cNvPr id="73" name="Google Shape;73;gd77bf016c5_0_240"/>
          <p:cNvSpPr txBox="1"/>
          <p:nvPr>
            <p:ph idx="2" type="body"/>
          </p:nvPr>
        </p:nvSpPr>
        <p:spPr>
          <a:xfrm>
            <a:off x="454725" y="1801038"/>
            <a:ext cx="76851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74" name="Google Shape;74;gd77bf016c5_0_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1895" y="4696245"/>
            <a:ext cx="9260323" cy="4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d77bf016c5_0_240"/>
          <p:cNvSpPr txBox="1"/>
          <p:nvPr>
            <p:ph idx="3" type="subTitle"/>
          </p:nvPr>
        </p:nvSpPr>
        <p:spPr>
          <a:xfrm>
            <a:off x="87525" y="4860900"/>
            <a:ext cx="56358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 1">
  <p:cSld name="TITLE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d77bf016c5_0_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d77bf016c5_0_245"/>
          <p:cNvSpPr txBox="1"/>
          <p:nvPr>
            <p:ph idx="1" type="subTitle"/>
          </p:nvPr>
        </p:nvSpPr>
        <p:spPr>
          <a:xfrm>
            <a:off x="388400" y="724325"/>
            <a:ext cx="3860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gd77bf016c5_0_258"/>
          <p:cNvPicPr preferRelativeResize="0"/>
          <p:nvPr/>
        </p:nvPicPr>
        <p:blipFill rotWithShape="1">
          <a:blip r:embed="rId2">
            <a:alphaModFix/>
          </a:blip>
          <a:srcRect b="0" l="-130" r="126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d77bf016c5_0_258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" name="Google Shape;82;gd77bf016c5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d77bf016c5_0_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d77bf016c5_0_258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d77bf016c5_0_258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6" name="Google Shape;86;gd77bf016c5_0_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d77bf016c5_0_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77bf016c5_0_267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gd77bf016c5_0_251"/>
          <p:cNvPicPr preferRelativeResize="0"/>
          <p:nvPr/>
        </p:nvPicPr>
        <p:blipFill rotWithShape="1">
          <a:blip r:embed="rId2">
            <a:alphaModFix/>
          </a:blip>
          <a:srcRect b="-10917" l="50" r="-47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gd77bf016c5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gd77bf016c5_0_251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gd77bf016c5_0_251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gd77bf016c5_0_251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gd77bf016c5_0_251"/>
          <p:cNvSpPr txBox="1"/>
          <p:nvPr/>
        </p:nvSpPr>
        <p:spPr>
          <a:xfrm>
            <a:off x="1024575" y="4863525"/>
            <a:ext cx="3018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Ameaças Informáticas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e43dfe7061_0_265"/>
          <p:cNvPicPr preferRelativeResize="0"/>
          <p:nvPr/>
        </p:nvPicPr>
        <p:blipFill rotWithShape="1">
          <a:blip r:embed="rId2">
            <a:alphaModFix/>
          </a:blip>
          <a:srcRect b="-10919" l="50" r="-49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e43dfe7061_0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e43dfe7061_0_265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ge43dfe7061_0_265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e43dfe7061_0_265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e43dfe7061_0_265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Ameaças Informáticas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43dfe7061_0_2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ge43dfe7061_0_2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ge43dfe7061_0_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43dfe7061_0_2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ge43dfe7061_0_2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43dfe7061_0_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ge43dfe7061_0_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ge43dfe7061_0_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43dfe7061_0_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ge43dfe7061_0_2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ge43dfe7061_0_2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ge43dfe7061_0_2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43dfe7061_0_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ge43dfe7061_0_2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43dfe7061_0_2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ge43dfe7061_0_2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ge43dfe7061_0_2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43dfe7061_0_2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7" name="Google Shape;127;ge43dfe7061_0_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43dfe7061_0_2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e43dfe7061_0_2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" name="Google Shape;131;ge43dfe7061_0_2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2" name="Google Shape;132;ge43dfe7061_0_2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ge43dfe7061_0_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 1">
  <p:cSld name="CUSTOM_4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gd8dfad9eac_0_202"/>
          <p:cNvPicPr preferRelativeResize="0"/>
          <p:nvPr/>
        </p:nvPicPr>
        <p:blipFill rotWithShape="1">
          <a:blip r:embed="rId2">
            <a:alphaModFix/>
          </a:blip>
          <a:srcRect b="-10918" l="50" r="-48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d8dfad9eac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gd8dfad9eac_0_202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gd8dfad9eac_0_202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gd8dfad9eac_0_202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gd8dfad9eac_0_202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Ameaças Informáticas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43dfe7061_0_2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6" name="Google Shape;136;ge43dfe7061_0_2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43dfe7061_0_2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ge43dfe7061_0_2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ge43dfe7061_0_2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43dfe7061_0_2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">
  <p:cSld name="TITLE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e43dfe7061_0_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e43dfe7061_0_250"/>
          <p:cNvSpPr txBox="1"/>
          <p:nvPr>
            <p:ph type="title"/>
          </p:nvPr>
        </p:nvSpPr>
        <p:spPr>
          <a:xfrm>
            <a:off x="4759034" y="1189125"/>
            <a:ext cx="37071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ge43dfe7061_0_250"/>
          <p:cNvSpPr txBox="1"/>
          <p:nvPr>
            <p:ph idx="1" type="subTitle"/>
          </p:nvPr>
        </p:nvSpPr>
        <p:spPr>
          <a:xfrm>
            <a:off x="2830209" y="877350"/>
            <a:ext cx="5635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e Corpo de Texto">
  <p:cSld name="TITLE_AND_BODY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43dfe7061_0_254"/>
          <p:cNvSpPr txBox="1"/>
          <p:nvPr>
            <p:ph idx="1" type="subTitle"/>
          </p:nvPr>
        </p:nvSpPr>
        <p:spPr>
          <a:xfrm>
            <a:off x="454725" y="876775"/>
            <a:ext cx="77568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2500"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2500"/>
            </a:lvl9pPr>
          </a:lstStyle>
          <a:p/>
        </p:txBody>
      </p:sp>
      <p:sp>
        <p:nvSpPr>
          <p:cNvPr id="149" name="Google Shape;149;ge43dfe7061_0_254"/>
          <p:cNvSpPr txBox="1"/>
          <p:nvPr>
            <p:ph idx="2" type="body"/>
          </p:nvPr>
        </p:nvSpPr>
        <p:spPr>
          <a:xfrm>
            <a:off x="454725" y="1801038"/>
            <a:ext cx="76851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  <a:defRPr sz="1500"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■"/>
              <a:defRPr sz="15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50" name="Google Shape;150;ge43dfe7061_0_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1895" y="4696245"/>
            <a:ext cx="9260323" cy="4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e43dfe7061_0_254"/>
          <p:cNvSpPr txBox="1"/>
          <p:nvPr>
            <p:ph idx="3" type="subTitle"/>
          </p:nvPr>
        </p:nvSpPr>
        <p:spPr>
          <a:xfrm>
            <a:off x="87525" y="4860900"/>
            <a:ext cx="56358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4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-AULA 1">
  <p:cSld name="TITLE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e43dfe7061_0_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e43dfe7061_0_259"/>
          <p:cNvSpPr txBox="1"/>
          <p:nvPr>
            <p:ph idx="1" type="subTitle"/>
          </p:nvPr>
        </p:nvSpPr>
        <p:spPr>
          <a:xfrm>
            <a:off x="388400" y="724325"/>
            <a:ext cx="3860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29">
          <p15:clr>
            <a:srgbClr val="FA7B17"/>
          </p15:clr>
        </p15:guide>
        <p15:guide id="2" orient="horz" pos="898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e43dfe7061_0_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e43dfe7061_0_262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sz="4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e43dfe7061_0_272"/>
          <p:cNvPicPr preferRelativeResize="0"/>
          <p:nvPr/>
        </p:nvPicPr>
        <p:blipFill rotWithShape="1">
          <a:blip r:embed="rId2">
            <a:alphaModFix/>
          </a:blip>
          <a:srcRect b="0" l="-130" r="128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e43dfe7061_0_272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Google Shape;161;ge43dfe7061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e43dfe7061_0_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e43dfe7061_0_272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e43dfe7061_0_272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sz="17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5" name="Google Shape;165;ge43dfe7061_0_2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e43dfe7061_0_2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43dfe7061_0_281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d77bf016c5_0_1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gd77bf016c5_0_1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gd77bf016c5_0_1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_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77bf016c5_0_284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 1">
  <p:cSld name="CUSTOM_4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e43dfe7061_0_401"/>
          <p:cNvPicPr preferRelativeResize="0"/>
          <p:nvPr/>
        </p:nvPicPr>
        <p:blipFill rotWithShape="1">
          <a:blip r:embed="rId2">
            <a:alphaModFix/>
          </a:blip>
          <a:srcRect b="-10919" l="50" r="-49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e43dfe7061_0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e43dfe7061_0_401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ge43dfe7061_0_401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ge43dfe7061_0_401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e43dfe7061_0_401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Ameaças Informáticas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77bf016c5_0_277"/>
          <p:cNvSpPr txBox="1"/>
          <p:nvPr>
            <p:ph type="title"/>
          </p:nvPr>
        </p:nvSpPr>
        <p:spPr>
          <a:xfrm>
            <a:off x="4201325" y="1251125"/>
            <a:ext cx="4222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jdhani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d77bf016c5_0_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d77bf016c5_0_279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 1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77bf016c5_0_282"/>
          <p:cNvSpPr txBox="1"/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CUSTOM_7">
    <p:bg>
      <p:bgPr>
        <a:solidFill>
          <a:srgbClr val="666666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d77bf016c5_0_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4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d77bf016c5_0_288"/>
          <p:cNvPicPr preferRelativeResize="0"/>
          <p:nvPr/>
        </p:nvPicPr>
        <p:blipFill rotWithShape="1">
          <a:blip r:embed="rId2">
            <a:alphaModFix/>
          </a:blip>
          <a:srcRect b="-10917" l="50" r="-47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d77bf016c5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d77bf016c5_0_288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gd77bf016c5_0_288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gd77bf016c5_0_288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gd77bf016c5_0_288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rio">
  <p:cSld name="BLANK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77bf016c5_0_295"/>
          <p:cNvSpPr txBox="1"/>
          <p:nvPr/>
        </p:nvSpPr>
        <p:spPr>
          <a:xfrm>
            <a:off x="720000" y="178800"/>
            <a:ext cx="7704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Temario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d77bf016c5_0_295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temario">
  <p:cSld name="BLANK_1_1_1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77bf016c5_0_298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gd77bf016c5_0_298"/>
          <p:cNvSpPr txBox="1"/>
          <p:nvPr>
            <p:ph type="title"/>
          </p:nvPr>
        </p:nvSpPr>
        <p:spPr>
          <a:xfrm>
            <a:off x="757875" y="4170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gd77bf016c5_0_298"/>
          <p:cNvSpPr txBox="1"/>
          <p:nvPr>
            <p:ph idx="1" type="subTitle"/>
          </p:nvPr>
        </p:nvSpPr>
        <p:spPr>
          <a:xfrm>
            <a:off x="757875" y="14097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Open Sans"/>
              <a:buNone/>
              <a:defRPr b="1" i="0" sz="25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gd77bf016c5_0_298"/>
          <p:cNvSpPr txBox="1"/>
          <p:nvPr>
            <p:ph idx="2" type="subTitle"/>
          </p:nvPr>
        </p:nvSpPr>
        <p:spPr>
          <a:xfrm>
            <a:off x="774350" y="27585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ulo 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77bf016c5_0_303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gd77bf016c5_0_303"/>
          <p:cNvSpPr txBox="1"/>
          <p:nvPr>
            <p:ph idx="1" type="subTitle"/>
          </p:nvPr>
        </p:nvSpPr>
        <p:spPr>
          <a:xfrm>
            <a:off x="718100" y="251275"/>
            <a:ext cx="77076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gd77bf016c5_0_303"/>
          <p:cNvSpPr txBox="1"/>
          <p:nvPr>
            <p:ph idx="2" type="subTitle"/>
          </p:nvPr>
        </p:nvSpPr>
        <p:spPr>
          <a:xfrm>
            <a:off x="774350" y="2529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d77bf016c5_0_1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gd77bf016c5_0_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5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ulo  1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77bf016c5_0_308"/>
          <p:cNvSpPr/>
          <p:nvPr/>
        </p:nvSpPr>
        <p:spPr>
          <a:xfrm>
            <a:off x="-27075" y="-108275"/>
            <a:ext cx="9171000" cy="4971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d77bf016c5_0_308"/>
          <p:cNvSpPr/>
          <p:nvPr/>
        </p:nvSpPr>
        <p:spPr>
          <a:xfrm>
            <a:off x="848800" y="1012350"/>
            <a:ext cx="73224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d77bf016c5_0_308"/>
          <p:cNvSpPr/>
          <p:nvPr/>
        </p:nvSpPr>
        <p:spPr>
          <a:xfrm>
            <a:off x="848800" y="777175"/>
            <a:ext cx="7322400" cy="3990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d77bf016c5_0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199997">
            <a:off x="390682" y="1134983"/>
            <a:ext cx="1329983" cy="132998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d77bf016c5_0_308"/>
          <p:cNvSpPr/>
          <p:nvPr/>
        </p:nvSpPr>
        <p:spPr>
          <a:xfrm>
            <a:off x="10386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d77bf016c5_0_308"/>
          <p:cNvSpPr/>
          <p:nvPr/>
        </p:nvSpPr>
        <p:spPr>
          <a:xfrm>
            <a:off x="12672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d77bf016c5_0_308"/>
          <p:cNvSpPr/>
          <p:nvPr/>
        </p:nvSpPr>
        <p:spPr>
          <a:xfrm>
            <a:off x="1495850" y="912150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d77bf016c5_0_308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gd77bf016c5_0_308"/>
          <p:cNvSpPr txBox="1"/>
          <p:nvPr>
            <p:ph idx="1" type="subTitle"/>
          </p:nvPr>
        </p:nvSpPr>
        <p:spPr>
          <a:xfrm>
            <a:off x="1787425" y="12870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gd77bf016c5_0_308"/>
          <p:cNvSpPr txBox="1"/>
          <p:nvPr>
            <p:ph idx="2" type="subTitle"/>
          </p:nvPr>
        </p:nvSpPr>
        <p:spPr>
          <a:xfrm>
            <a:off x="1038650" y="23993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d77bf016c5_0_319"/>
          <p:cNvPicPr preferRelativeResize="0"/>
          <p:nvPr/>
        </p:nvPicPr>
        <p:blipFill rotWithShape="1">
          <a:blip r:embed="rId2">
            <a:alphaModFix/>
          </a:blip>
          <a:srcRect b="0" l="-130" r="126" t="-30140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d77bf016c5_0_319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gd77bf016c5_0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d77bf016c5_0_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d77bf016c5_0_319"/>
          <p:cNvSpPr txBox="1"/>
          <p:nvPr>
            <p:ph idx="1" type="subTitle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gd77bf016c5_0_319"/>
          <p:cNvSpPr txBox="1"/>
          <p:nvPr>
            <p:ph idx="2" type="subTitle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b="1" i="0" sz="1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3" name="Google Shape;233;gd77bf016c5_0_3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d77bf016c5_0_3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48bfaac81_0_489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c48bfaac81_0_4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48bfaac81_0_4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gc48bfaac81_0_4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48bfaac81_0_4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48bfaac81_0_4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gc48bfaac81_0_4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48bfaac81_0_4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gc48bfaac81_0_4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gc48bfaac81_0_4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48bfaac81_0_4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48bfaac81_0_47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gc48bfaac81_0_47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d77bf016c5_0_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gd77bf016c5_0_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gd77bf016c5_0_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48bfaac81_0_47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48bfaac81_0_478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c48bfaac81_0_47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gc48bfaac81_0_47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gc48bfaac81_0_47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48bfaac81_0_48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48bfaac81_0_4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gc48bfaac81_0_4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48bfaac81_0_492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278" name="Google Shape;278;gc48bfaac81_0_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d77bf016c5_0_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gd77bf016c5_0_20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gd77bf016c5_0_20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gd77bf016c5_0_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77bf016c5_0_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gd77bf016c5_0_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d77bf016c5_0_2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gd77bf016c5_0_2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gd77bf016c5_0_2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d77bf016c5_0_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d77bf016c5_0_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d77bf016c5_0_1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43dfe7061_0_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ge43dfe7061_0_2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ge43dfe7061_0_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77bf016c5_0_270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s" sz="1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2" name="Google Shape;172;gd77bf016c5_0_270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3" name="Google Shape;173;gd77bf016c5_0_270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4" name="Google Shape;174;gd77bf016c5_0_270"/>
          <p:cNvCxnSpPr/>
          <p:nvPr/>
        </p:nvCxnSpPr>
        <p:spPr>
          <a:xfrm flipH="1" rot="10800000">
            <a:off x="-15600" y="10136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5" name="Google Shape;175;gd77bf016c5_0_270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6" name="Google Shape;176;gd77bf016c5_0_270"/>
          <p:cNvCxnSpPr/>
          <p:nvPr/>
        </p:nvCxnSpPr>
        <p:spPr>
          <a:xfrm flipH="1" rot="10800000">
            <a:off x="-15600" y="13184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741">
          <p15:clr>
            <a:srgbClr val="EA4335"/>
          </p15:clr>
        </p15:guide>
        <p15:guide id="3" orient="horz" pos="3064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gc48bfaac81_0_451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37" name="Google Shape;237;gc48bfaac81_0_451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38" name="Google Shape;238;gc48bfaac81_0_451"/>
          <p:cNvCxnSpPr/>
          <p:nvPr/>
        </p:nvCxnSpPr>
        <p:spPr>
          <a:xfrm flipH="1" rot="10800000">
            <a:off x="-8000" y="117847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39" name="Google Shape;239;gc48bfaac81_0_451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40" name="Google Shape;240;gc48bfaac81_0_45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c48bfaac81_0_45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Título del ppt</a:t>
            </a:r>
            <a:endParaRPr b="0" i="0" sz="9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2" name="Google Shape;242;gc48bfaac81_0_45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77bf016c5_0_170"/>
          <p:cNvSpPr txBox="1"/>
          <p:nvPr>
            <p:ph type="title"/>
          </p:nvPr>
        </p:nvSpPr>
        <p:spPr>
          <a:xfrm>
            <a:off x="38205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Segurança da Informação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8dfad9eac_0_282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Técnicas de engenharia social</a:t>
            </a:r>
            <a:endParaRPr/>
          </a:p>
        </p:txBody>
      </p:sp>
      <p:sp>
        <p:nvSpPr>
          <p:cNvPr id="376" name="Google Shape;376;gd8dfad9eac_0_282"/>
          <p:cNvSpPr txBox="1"/>
          <p:nvPr/>
        </p:nvSpPr>
        <p:spPr>
          <a:xfrm>
            <a:off x="760200" y="1410125"/>
            <a:ext cx="76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Existem diferentes técnicas de engenharia social, como as seguintes: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7" name="Google Shape;377;gd8dfad9eac_0_282"/>
          <p:cNvGraphicFramePr/>
          <p:nvPr/>
        </p:nvGraphicFramePr>
        <p:xfrm>
          <a:off x="717750" y="188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{75CB40F5-AB00-4582-9BDF-1DAAFA055110}</a:tableStyleId>
              </a:tblPr>
              <a:tblGrid>
                <a:gridCol w="1893100"/>
                <a:gridCol w="5814500"/>
              </a:tblGrid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Técnica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Descrição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Grooming</a:t>
                      </a:r>
                      <a:endParaRPr b="1"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Conjunto de estratégias em que um adulto busca ganhar a confiança de um menor, para que por meio da tecnologia possa abusar sexualmente ou explorar a vítima.</a:t>
                      </a:r>
                      <a:endParaRPr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Sexting</a:t>
                      </a:r>
                      <a:endParaRPr b="1"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Inclui o envio ou recebimento de conteúdo sexual por meio eletrônico, consiste na troca de imagens ou vídeos sexuais, principalmente por meio do celular.</a:t>
                      </a:r>
                      <a:endParaRPr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761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Sextortion</a:t>
                      </a:r>
                      <a:endParaRPr b="1"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Forma de extorsão em que uma pessoa é chantageada por meio de uma imagem ou vídeo de si mesma nua.</a:t>
                      </a:r>
                      <a:endParaRPr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8dfad9eac_0_269"/>
          <p:cNvSpPr txBox="1"/>
          <p:nvPr/>
        </p:nvSpPr>
        <p:spPr>
          <a:xfrm>
            <a:off x="930175" y="1550650"/>
            <a:ext cx="58872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Todas essas técnicas variam de acordo com a interação com a vítima, podendo ser </a:t>
            </a:r>
            <a:r>
              <a:rPr b="1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passivas, não face a face, face a face, não agressivas e agressivas</a:t>
            </a: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todas com o mesmo objetivo de chantagear a pessoa.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gd8dfad9eac_0_269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gd8dfad9eac_0_269"/>
          <p:cNvGrpSpPr/>
          <p:nvPr/>
        </p:nvGrpSpPr>
        <p:grpSpPr>
          <a:xfrm>
            <a:off x="710398" y="1577248"/>
            <a:ext cx="344969" cy="308595"/>
            <a:chOff x="3016921" y="2408750"/>
            <a:chExt cx="793215" cy="709740"/>
          </a:xfrm>
        </p:grpSpPr>
        <p:sp>
          <p:nvSpPr>
            <p:cNvPr id="386" name="Google Shape;386;gd8dfad9eac_0_269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d8dfad9eac_0_269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gd8dfad9eac_0_269"/>
          <p:cNvGrpSpPr/>
          <p:nvPr/>
        </p:nvGrpSpPr>
        <p:grpSpPr>
          <a:xfrm rot="10800000">
            <a:off x="6284768" y="3643848"/>
            <a:ext cx="344970" cy="308595"/>
            <a:chOff x="2965350" y="2408750"/>
            <a:chExt cx="793216" cy="709740"/>
          </a:xfrm>
        </p:grpSpPr>
        <p:sp>
          <p:nvSpPr>
            <p:cNvPr id="389" name="Google Shape;389;gd8dfad9eac_0_269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d8dfad9eac_0_269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8dfad9eac_0_224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Falhas e Vulnerabilidades</a:t>
            </a:r>
            <a:endParaRPr b="1" i="0" sz="37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97" name="Google Shape;397;gd8dfad9eac_0_224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98" name="Google Shape;398;gd8dfad9eac_0_224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31738ba1d_0_396"/>
          <p:cNvSpPr txBox="1"/>
          <p:nvPr/>
        </p:nvSpPr>
        <p:spPr>
          <a:xfrm>
            <a:off x="1006375" y="1902050"/>
            <a:ext cx="552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Uma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falha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ou também chamada de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bug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é um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erro 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 um programa ou sistema operacional que dispara um resultado indesejado.</a:t>
            </a:r>
            <a:endParaRPr b="0" i="0" sz="2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5" name="Google Shape;405;gf31738ba1d_0_396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" name="Google Shape;406;gf31738ba1d_0_396"/>
          <p:cNvGrpSpPr/>
          <p:nvPr/>
        </p:nvGrpSpPr>
        <p:grpSpPr>
          <a:xfrm>
            <a:off x="938995" y="1408423"/>
            <a:ext cx="344969" cy="308595"/>
            <a:chOff x="3016921" y="2408750"/>
            <a:chExt cx="793215" cy="709740"/>
          </a:xfrm>
        </p:grpSpPr>
        <p:sp>
          <p:nvSpPr>
            <p:cNvPr id="407" name="Google Shape;407;gf31738ba1d_0_396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f31738ba1d_0_396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gf31738ba1d_0_396"/>
          <p:cNvGrpSpPr/>
          <p:nvPr/>
        </p:nvGrpSpPr>
        <p:grpSpPr>
          <a:xfrm rot="10800000">
            <a:off x="6360965" y="4039448"/>
            <a:ext cx="344970" cy="308595"/>
            <a:chOff x="2965350" y="2408750"/>
            <a:chExt cx="793216" cy="709740"/>
          </a:xfrm>
        </p:grpSpPr>
        <p:sp>
          <p:nvSpPr>
            <p:cNvPr id="410" name="Google Shape;410;gf31738ba1d_0_396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f31738ba1d_0_396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31738ba1d_0_408"/>
          <p:cNvSpPr txBox="1"/>
          <p:nvPr/>
        </p:nvSpPr>
        <p:spPr>
          <a:xfrm>
            <a:off x="1006375" y="1681250"/>
            <a:ext cx="5529000" cy="26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 termo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bug 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de 1947, quando Grace Hopper, enquanto programava o Mark II, descobriu que um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inseto 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(bug) havia causado um erro em um de seus relés eletromagnéticos.</a:t>
            </a:r>
            <a:endParaRPr b="0" i="0" sz="2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8" name="Google Shape;418;gf31738ba1d_0_408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419;gf31738ba1d_0_408"/>
          <p:cNvGrpSpPr/>
          <p:nvPr/>
        </p:nvGrpSpPr>
        <p:grpSpPr>
          <a:xfrm>
            <a:off x="938995" y="1256023"/>
            <a:ext cx="344969" cy="308595"/>
            <a:chOff x="3016921" y="2408750"/>
            <a:chExt cx="793215" cy="709740"/>
          </a:xfrm>
        </p:grpSpPr>
        <p:sp>
          <p:nvSpPr>
            <p:cNvPr id="420" name="Google Shape;420;gf31738ba1d_0_408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f31738ba1d_0_408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gf31738ba1d_0_408"/>
          <p:cNvGrpSpPr/>
          <p:nvPr/>
        </p:nvGrpSpPr>
        <p:grpSpPr>
          <a:xfrm rot="10800000">
            <a:off x="6360965" y="4039448"/>
            <a:ext cx="344970" cy="308595"/>
            <a:chOff x="2965350" y="2408750"/>
            <a:chExt cx="793216" cy="709740"/>
          </a:xfrm>
        </p:grpSpPr>
        <p:sp>
          <p:nvSpPr>
            <p:cNvPr id="423" name="Google Shape;423;gf31738ba1d_0_408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f31738ba1d_0_408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31738ba1d_0_420"/>
          <p:cNvSpPr txBox="1"/>
          <p:nvPr/>
        </p:nvSpPr>
        <p:spPr>
          <a:xfrm>
            <a:off x="1006375" y="2190650"/>
            <a:ext cx="552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 desenvolvimento de software existem muitos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tipos de falhas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mas em geral, tipos gerais de bugs podem ser estabelecidos de acordo com seu comportamento.</a:t>
            </a:r>
            <a:endParaRPr b="0" i="0" sz="2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1" name="Google Shape;431;gf31738ba1d_0_420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2" name="Google Shape;432;gf31738ba1d_0_420"/>
          <p:cNvGrpSpPr/>
          <p:nvPr/>
        </p:nvGrpSpPr>
        <p:grpSpPr>
          <a:xfrm>
            <a:off x="938995" y="1408423"/>
            <a:ext cx="344969" cy="308595"/>
            <a:chOff x="3016921" y="2408750"/>
            <a:chExt cx="793215" cy="709740"/>
          </a:xfrm>
        </p:grpSpPr>
        <p:sp>
          <p:nvSpPr>
            <p:cNvPr id="433" name="Google Shape;433;gf31738ba1d_0_420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f31738ba1d_0_420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gf31738ba1d_0_420"/>
          <p:cNvGrpSpPr/>
          <p:nvPr/>
        </p:nvGrpSpPr>
        <p:grpSpPr>
          <a:xfrm rot="10800000">
            <a:off x="6360965" y="4039448"/>
            <a:ext cx="344970" cy="308595"/>
            <a:chOff x="2965350" y="2408750"/>
            <a:chExt cx="793216" cy="709740"/>
          </a:xfrm>
        </p:grpSpPr>
        <p:sp>
          <p:nvSpPr>
            <p:cNvPr id="436" name="Google Shape;436;gf31738ba1d_0_420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f31738ba1d_0_420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31738ba1d_0_432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Tipos de falhas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444" name="Google Shape;444;gf31738ba1d_0_432"/>
          <p:cNvSpPr txBox="1"/>
          <p:nvPr/>
        </p:nvSpPr>
        <p:spPr>
          <a:xfrm>
            <a:off x="717750" y="12528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45" name="Google Shape;445;gf31738ba1d_0_432"/>
          <p:cNvGraphicFramePr/>
          <p:nvPr/>
        </p:nvGraphicFramePr>
        <p:xfrm>
          <a:off x="717750" y="163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{75CB40F5-AB00-4582-9BDF-1DAAFA055110}</a:tableStyleId>
              </a:tblPr>
              <a:tblGrid>
                <a:gridCol w="1430175"/>
                <a:gridCol w="6277425"/>
              </a:tblGrid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Nome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Descrição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Heisenbug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Baseados no princípio da incerteza de Heisenberg, são chamados aqueles bugs que alteram ou desaparecem seu comportamento ao tentar depurá-los.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Bohrbug</a:t>
                      </a:r>
                      <a:endParaRPr b="1"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Nomeado em homenagem ao modelo atômico de Bohr, é uma classificação de um erro de software incomum que sempre produz um bug ao reiniciar a operação que causou a falha.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Mandelbug</a:t>
                      </a:r>
                      <a:endParaRPr b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Batizado em homenagem ao matemático Benoit Mandelbrot, o mandelbug é um bug com causas tão complexas que seu comportamento é totalmente caótico.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Schroedinbugs</a:t>
                      </a:r>
                      <a:endParaRPr b="1"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São erros que não aparecem até que alguém leia o código e descubra que, em certas circunstâncias, o programa pode travar. A partir desse momento, o "Schroedinbug" começa a aparecer de novo e de novo.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31738ba1d_0_439"/>
          <p:cNvSpPr txBox="1"/>
          <p:nvPr/>
        </p:nvSpPr>
        <p:spPr>
          <a:xfrm>
            <a:off x="1006375" y="1902050"/>
            <a:ext cx="552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Uma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vulnerabilidade 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é uma fraqueza ou falha de um sistema de computador que pode colocar em risco a integridade, confidencialidade ou disponibilidade das informações.</a:t>
            </a:r>
            <a:endParaRPr b="0" i="0" sz="2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2" name="Google Shape;452;gf31738ba1d_0_439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gf31738ba1d_0_439"/>
          <p:cNvGrpSpPr/>
          <p:nvPr/>
        </p:nvGrpSpPr>
        <p:grpSpPr>
          <a:xfrm>
            <a:off x="938995" y="1256023"/>
            <a:ext cx="344969" cy="308595"/>
            <a:chOff x="3016921" y="2408750"/>
            <a:chExt cx="793215" cy="709740"/>
          </a:xfrm>
        </p:grpSpPr>
        <p:sp>
          <p:nvSpPr>
            <p:cNvPr id="454" name="Google Shape;454;gf31738ba1d_0_439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f31738ba1d_0_439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gf31738ba1d_0_439"/>
          <p:cNvGrpSpPr/>
          <p:nvPr/>
        </p:nvGrpSpPr>
        <p:grpSpPr>
          <a:xfrm rot="10800000">
            <a:off x="6360965" y="4039448"/>
            <a:ext cx="344970" cy="308595"/>
            <a:chOff x="2965350" y="2408750"/>
            <a:chExt cx="793216" cy="709740"/>
          </a:xfrm>
        </p:grpSpPr>
        <p:sp>
          <p:nvSpPr>
            <p:cNvPr id="457" name="Google Shape;457;gf31738ba1d_0_439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f31738ba1d_0_439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31738ba1d_0_4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Tipos de Ameaças Informáticas</a:t>
            </a:r>
            <a:endParaRPr b="1" i="0" sz="37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65" name="Google Shape;465;gf31738ba1d_0_4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66" name="Google Shape;466;gf31738ba1d_0_4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31738ba1d_0_550"/>
          <p:cNvSpPr/>
          <p:nvPr/>
        </p:nvSpPr>
        <p:spPr>
          <a:xfrm>
            <a:off x="5811250" y="1708421"/>
            <a:ext cx="2692200" cy="2458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6E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gf31738ba1d_0_550"/>
          <p:cNvPicPr preferRelativeResize="0"/>
          <p:nvPr/>
        </p:nvPicPr>
        <p:blipFill rotWithShape="1">
          <a:blip r:embed="rId3">
            <a:alphaModFix/>
          </a:blip>
          <a:srcRect b="0" l="5277" r="5277" t="0"/>
          <a:stretch/>
        </p:blipFill>
        <p:spPr>
          <a:xfrm>
            <a:off x="5973757" y="1950775"/>
            <a:ext cx="2367200" cy="176437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f31738ba1d_0_550"/>
          <p:cNvSpPr txBox="1"/>
          <p:nvPr/>
        </p:nvSpPr>
        <p:spPr>
          <a:xfrm>
            <a:off x="748904" y="1985848"/>
            <a:ext cx="40806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Quando estamos conectados à rede nossos equipamentos estão em constante </a:t>
            </a:r>
            <a:r>
              <a:rPr b="1" i="0" lang="es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ameaça</a:t>
            </a:r>
            <a:r>
              <a:rPr b="0" i="0" lang="es" sz="2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Todos os Malwares são bastante perigosos porque sempre procuram </a:t>
            </a:r>
            <a:r>
              <a:rPr b="1" i="0" lang="es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roubar </a:t>
            </a:r>
            <a:r>
              <a:rPr b="0" i="0" lang="es" sz="2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nosso dados.</a:t>
            </a:r>
            <a:endParaRPr b="1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5" name="Google Shape;475;gf31738ba1d_0_550"/>
          <p:cNvGrpSpPr/>
          <p:nvPr/>
        </p:nvGrpSpPr>
        <p:grpSpPr>
          <a:xfrm>
            <a:off x="495014" y="1283609"/>
            <a:ext cx="254622" cy="267785"/>
            <a:chOff x="3016921" y="2408750"/>
            <a:chExt cx="793215" cy="709740"/>
          </a:xfrm>
        </p:grpSpPr>
        <p:sp>
          <p:nvSpPr>
            <p:cNvPr id="476" name="Google Shape;476;gf31738ba1d_0_550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f31738ba1d_0_550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gf31738ba1d_0_550"/>
          <p:cNvGrpSpPr/>
          <p:nvPr/>
        </p:nvGrpSpPr>
        <p:grpSpPr>
          <a:xfrm rot="10800000">
            <a:off x="3740710" y="4057030"/>
            <a:ext cx="254622" cy="267785"/>
            <a:chOff x="2965350" y="2408750"/>
            <a:chExt cx="793216" cy="709740"/>
          </a:xfrm>
        </p:grpSpPr>
        <p:sp>
          <p:nvSpPr>
            <p:cNvPr id="479" name="Google Shape;479;gf31738ba1d_0_550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f31738ba1d_0_550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43dfe7061_0_194"/>
          <p:cNvSpPr txBox="1"/>
          <p:nvPr/>
        </p:nvSpPr>
        <p:spPr>
          <a:xfrm>
            <a:off x="1497186" y="1681275"/>
            <a:ext cx="1943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E</a:t>
            </a:r>
            <a:r>
              <a:rPr b="1" i="0" lang="es" sz="2000" u="none" cap="none" strike="noStrike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ngenharia Social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1" name="Google Shape;291;ge43dfe7061_0_194"/>
          <p:cNvSpPr txBox="1"/>
          <p:nvPr/>
        </p:nvSpPr>
        <p:spPr>
          <a:xfrm>
            <a:off x="631178" y="14460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2" name="Google Shape;292;ge43dfe7061_0_194"/>
          <p:cNvSpPr txBox="1"/>
          <p:nvPr/>
        </p:nvSpPr>
        <p:spPr>
          <a:xfrm>
            <a:off x="1497175" y="2550125"/>
            <a:ext cx="1964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Falhas e Vulnerabilidades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3" name="Google Shape;293;ge43dfe7061_0_194"/>
          <p:cNvSpPr txBox="1"/>
          <p:nvPr/>
        </p:nvSpPr>
        <p:spPr>
          <a:xfrm>
            <a:off x="631178" y="231490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4" name="Google Shape;294;ge43dfe7061_0_194"/>
          <p:cNvSpPr txBox="1"/>
          <p:nvPr/>
        </p:nvSpPr>
        <p:spPr>
          <a:xfrm>
            <a:off x="1497186" y="3569500"/>
            <a:ext cx="1943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Tipos de Ameaças Informáticas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5" name="Google Shape;295;ge43dfe7061_0_194"/>
          <p:cNvSpPr txBox="1"/>
          <p:nvPr/>
        </p:nvSpPr>
        <p:spPr>
          <a:xfrm>
            <a:off x="631178" y="333427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" sz="6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6" name="Google Shape;296;ge43dfe7061_0_194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>
                <a:solidFill>
                  <a:srgbClr val="EC183F"/>
                </a:solidFill>
              </a:rPr>
              <a:t>Tema</a:t>
            </a:r>
            <a:r>
              <a:rPr lang="es"/>
              <a:t>s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297" name="Google Shape;297;ge43dfe7061_0_194"/>
          <p:cNvSpPr txBox="1"/>
          <p:nvPr/>
        </p:nvSpPr>
        <p:spPr>
          <a:xfrm>
            <a:off x="4623586" y="1681275"/>
            <a:ext cx="1943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Proteção da Informação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8" name="Google Shape;298;ge43dfe7061_0_194"/>
          <p:cNvSpPr txBox="1"/>
          <p:nvPr/>
        </p:nvSpPr>
        <p:spPr>
          <a:xfrm>
            <a:off x="3757578" y="14460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99" name="Google Shape;299;ge43dfe7061_0_194"/>
          <p:cNvSpPr txBox="1"/>
          <p:nvPr/>
        </p:nvSpPr>
        <p:spPr>
          <a:xfrm>
            <a:off x="4623586" y="2658675"/>
            <a:ext cx="1943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2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Como se proteger</a:t>
            </a:r>
            <a:endParaRPr b="1" i="0" sz="2000" u="none" cap="none" strike="noStrike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00" name="Google Shape;300;ge43dfe7061_0_194"/>
          <p:cNvSpPr txBox="1"/>
          <p:nvPr/>
        </p:nvSpPr>
        <p:spPr>
          <a:xfrm>
            <a:off x="3757578" y="24234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i="0" sz="6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31738ba1d_0_563"/>
          <p:cNvSpPr/>
          <p:nvPr/>
        </p:nvSpPr>
        <p:spPr>
          <a:xfrm>
            <a:off x="5658850" y="1708421"/>
            <a:ext cx="2692200" cy="2458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6E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f31738ba1d_0_563"/>
          <p:cNvSpPr txBox="1"/>
          <p:nvPr/>
        </p:nvSpPr>
        <p:spPr>
          <a:xfrm>
            <a:off x="672704" y="1985848"/>
            <a:ext cx="40806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Alguns são especialmente</a:t>
            </a:r>
            <a:r>
              <a:rPr lang="es" sz="2300">
                <a:latin typeface="Open Sans Light"/>
                <a:ea typeface="Open Sans Light"/>
                <a:cs typeface="Open Sans Light"/>
                <a:sym typeface="Open Sans Light"/>
              </a:rPr>
              <a:t> perigosos </a:t>
            </a:r>
            <a:r>
              <a:rPr b="0" i="0" lang="es" sz="2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pelo fato de que usam um modo de </a:t>
            </a:r>
            <a:r>
              <a:rPr b="1" i="0" lang="es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ataque mais sutil</a:t>
            </a:r>
            <a:r>
              <a:rPr b="0" i="0" lang="es" sz="2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o que faz com que sejam</a:t>
            </a:r>
            <a:r>
              <a:rPr lang="es" sz="2300">
                <a:latin typeface="Open Sans Light"/>
                <a:ea typeface="Open Sans Light"/>
                <a:cs typeface="Open Sans Light"/>
                <a:sym typeface="Open Sans Light"/>
              </a:rPr>
              <a:t> diferentes </a:t>
            </a:r>
            <a:r>
              <a:rPr b="0" i="0" lang="es" sz="23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dos vírus, worms e adwares. Vejamos alguns deles...</a:t>
            </a:r>
            <a:endParaRPr b="0" i="0" sz="23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488" name="Google Shape;488;gf31738ba1d_0_563"/>
          <p:cNvGrpSpPr/>
          <p:nvPr/>
        </p:nvGrpSpPr>
        <p:grpSpPr>
          <a:xfrm>
            <a:off x="358189" y="1024209"/>
            <a:ext cx="254622" cy="267785"/>
            <a:chOff x="3016921" y="2408750"/>
            <a:chExt cx="793215" cy="709740"/>
          </a:xfrm>
        </p:grpSpPr>
        <p:sp>
          <p:nvSpPr>
            <p:cNvPr id="489" name="Google Shape;489;gf31738ba1d_0_563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f31738ba1d_0_563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gf31738ba1d_0_563"/>
          <p:cNvGrpSpPr/>
          <p:nvPr/>
        </p:nvGrpSpPr>
        <p:grpSpPr>
          <a:xfrm rot="10800000">
            <a:off x="3785610" y="4017305"/>
            <a:ext cx="254622" cy="267785"/>
            <a:chOff x="2965350" y="2408750"/>
            <a:chExt cx="793216" cy="709740"/>
          </a:xfrm>
        </p:grpSpPr>
        <p:sp>
          <p:nvSpPr>
            <p:cNvPr id="492" name="Google Shape;492;gf31738ba1d_0_563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f31738ba1d_0_563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4" name="Google Shape;494;gf31738ba1d_0_563"/>
          <p:cNvPicPr preferRelativeResize="0"/>
          <p:nvPr/>
        </p:nvPicPr>
        <p:blipFill rotWithShape="1">
          <a:blip r:embed="rId3">
            <a:alphaModFix/>
          </a:blip>
          <a:srcRect b="0" l="17951" r="17958" t="0"/>
          <a:stretch/>
        </p:blipFill>
        <p:spPr>
          <a:xfrm>
            <a:off x="6052525" y="1985100"/>
            <a:ext cx="1904850" cy="19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31738ba1d_0_576"/>
          <p:cNvSpPr/>
          <p:nvPr/>
        </p:nvSpPr>
        <p:spPr>
          <a:xfrm>
            <a:off x="5658850" y="1708421"/>
            <a:ext cx="2692200" cy="2458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6E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f31738ba1d_0_576"/>
          <p:cNvSpPr txBox="1"/>
          <p:nvPr/>
        </p:nvSpPr>
        <p:spPr>
          <a:xfrm>
            <a:off x="596504" y="1985848"/>
            <a:ext cx="40806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Os spywares, ou softwares espiões, não danificam os dispositivos, mas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roubam 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toda informação útil para o atacante do sistema. Seu objetivo é permanecer oculto para roubar todo tipo de dado, como senhas, informações bancárias, redes sociais, entre outros. Também pode acessar a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câmera 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 o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microfone 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 usuário sem que ele perceba.</a:t>
            </a:r>
            <a:endParaRPr b="1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2" name="Google Shape;502;gf31738ba1d_0_576"/>
          <p:cNvGrpSpPr/>
          <p:nvPr/>
        </p:nvGrpSpPr>
        <p:grpSpPr>
          <a:xfrm>
            <a:off x="257989" y="1024159"/>
            <a:ext cx="254622" cy="267785"/>
            <a:chOff x="3016921" y="2408750"/>
            <a:chExt cx="793215" cy="709740"/>
          </a:xfrm>
        </p:grpSpPr>
        <p:sp>
          <p:nvSpPr>
            <p:cNvPr id="503" name="Google Shape;503;gf31738ba1d_0_576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f31738ba1d_0_576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gf31738ba1d_0_576"/>
          <p:cNvGrpSpPr/>
          <p:nvPr/>
        </p:nvGrpSpPr>
        <p:grpSpPr>
          <a:xfrm rot="10800000">
            <a:off x="4444698" y="4353080"/>
            <a:ext cx="254622" cy="267785"/>
            <a:chOff x="2965350" y="2408750"/>
            <a:chExt cx="793216" cy="709740"/>
          </a:xfrm>
        </p:grpSpPr>
        <p:sp>
          <p:nvSpPr>
            <p:cNvPr id="506" name="Google Shape;506;gf31738ba1d_0_576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f31738ba1d_0_576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8" name="Google Shape;508;gf31738ba1d_0_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525" y="1917100"/>
            <a:ext cx="2040851" cy="204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31738ba1d_0_589"/>
          <p:cNvSpPr/>
          <p:nvPr/>
        </p:nvSpPr>
        <p:spPr>
          <a:xfrm rot="173097">
            <a:off x="5040222" y="1426158"/>
            <a:ext cx="3653831" cy="2506684"/>
          </a:xfrm>
          <a:prstGeom prst="roundRect">
            <a:avLst>
              <a:gd fmla="val 16667" name="adj"/>
            </a:avLst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f31738ba1d_0_589"/>
          <p:cNvSpPr/>
          <p:nvPr/>
        </p:nvSpPr>
        <p:spPr>
          <a:xfrm>
            <a:off x="4937650" y="1375038"/>
            <a:ext cx="3726900" cy="2507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f31738ba1d_0_589"/>
          <p:cNvSpPr/>
          <p:nvPr/>
        </p:nvSpPr>
        <p:spPr>
          <a:xfrm>
            <a:off x="4937650" y="1375038"/>
            <a:ext cx="3726900" cy="253200"/>
          </a:xfrm>
          <a:prstGeom prst="rect">
            <a:avLst/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f31738ba1d_0_589"/>
          <p:cNvSpPr/>
          <p:nvPr/>
        </p:nvSpPr>
        <p:spPr>
          <a:xfrm>
            <a:off x="4966533" y="1452145"/>
            <a:ext cx="106200" cy="119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f31738ba1d_0_589"/>
          <p:cNvSpPr/>
          <p:nvPr/>
        </p:nvSpPr>
        <p:spPr>
          <a:xfrm>
            <a:off x="5140860" y="1452145"/>
            <a:ext cx="106200" cy="119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f31738ba1d_0_589"/>
          <p:cNvSpPr/>
          <p:nvPr/>
        </p:nvSpPr>
        <p:spPr>
          <a:xfrm>
            <a:off x="5315187" y="1452145"/>
            <a:ext cx="106200" cy="119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gf31738ba1d_0_589"/>
          <p:cNvPicPr preferRelativeResize="0"/>
          <p:nvPr/>
        </p:nvPicPr>
        <p:blipFill rotWithShape="1">
          <a:blip r:embed="rId3">
            <a:alphaModFix/>
          </a:blip>
          <a:srcRect b="6992" l="0" r="0" t="6992"/>
          <a:stretch/>
        </p:blipFill>
        <p:spPr>
          <a:xfrm>
            <a:off x="4937650" y="1628471"/>
            <a:ext cx="3726774" cy="2253967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f31738ba1d_0_589"/>
          <p:cNvSpPr txBox="1"/>
          <p:nvPr/>
        </p:nvSpPr>
        <p:spPr>
          <a:xfrm>
            <a:off x="596504" y="1985848"/>
            <a:ext cx="40806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Os </a:t>
            </a:r>
            <a:r>
              <a:rPr b="1" i="0" lang="e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Spywares </a:t>
            </a:r>
            <a:r>
              <a:rPr b="0" i="0" lang="es" sz="22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costumam entrar em cavalos de tróia, ou também podem ser instalados, como é o caso do </a:t>
            </a:r>
            <a:r>
              <a:rPr b="1" i="0" lang="e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Keylogger </a:t>
            </a:r>
            <a:r>
              <a:rPr b="0" i="0" lang="es" sz="22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(um spyware que registra as impressões do teclado para ter a informação que o usuário escreve). </a:t>
            </a:r>
            <a:endParaRPr b="0" i="0" sz="22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522" name="Google Shape;522;gf31738ba1d_0_589"/>
          <p:cNvGrpSpPr/>
          <p:nvPr/>
        </p:nvGrpSpPr>
        <p:grpSpPr>
          <a:xfrm>
            <a:off x="502414" y="1009784"/>
            <a:ext cx="254622" cy="267785"/>
            <a:chOff x="3016921" y="2408750"/>
            <a:chExt cx="793215" cy="709740"/>
          </a:xfrm>
        </p:grpSpPr>
        <p:sp>
          <p:nvSpPr>
            <p:cNvPr id="523" name="Google Shape;523;gf31738ba1d_0_589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f31738ba1d_0_589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gf31738ba1d_0_589"/>
          <p:cNvGrpSpPr/>
          <p:nvPr/>
        </p:nvGrpSpPr>
        <p:grpSpPr>
          <a:xfrm rot="10800000">
            <a:off x="3627035" y="4092530"/>
            <a:ext cx="254622" cy="267785"/>
            <a:chOff x="2965350" y="2408750"/>
            <a:chExt cx="793216" cy="709740"/>
          </a:xfrm>
        </p:grpSpPr>
        <p:sp>
          <p:nvSpPr>
            <p:cNvPr id="526" name="Google Shape;526;gf31738ba1d_0_589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f31738ba1d_0_589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31738ba1d_0_607"/>
          <p:cNvSpPr/>
          <p:nvPr/>
        </p:nvSpPr>
        <p:spPr>
          <a:xfrm>
            <a:off x="5277850" y="1708425"/>
            <a:ext cx="3390300" cy="2458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6E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f31738ba1d_0_607"/>
          <p:cNvSpPr txBox="1"/>
          <p:nvPr/>
        </p:nvSpPr>
        <p:spPr>
          <a:xfrm>
            <a:off x="596504" y="1985848"/>
            <a:ext cx="40806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Existem Malwares mais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complexos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como os Rootkits, que na verdade são um conjunto de softwares. Os outros Malwares atacam o Sistema Operacional, então, após formatar o dispositivo, o Malware desaparece. Já os Rootkits são instalados no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firmware 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 sistema e tem acesso ao dispositivo através do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Kernel 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 sistema.</a:t>
            </a:r>
            <a:endParaRPr b="1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5" name="Google Shape;535;gf31738ba1d_0_607"/>
          <p:cNvGrpSpPr/>
          <p:nvPr/>
        </p:nvGrpSpPr>
        <p:grpSpPr>
          <a:xfrm>
            <a:off x="257989" y="1024159"/>
            <a:ext cx="254622" cy="267785"/>
            <a:chOff x="3016921" y="2408750"/>
            <a:chExt cx="793215" cy="709740"/>
          </a:xfrm>
        </p:grpSpPr>
        <p:sp>
          <p:nvSpPr>
            <p:cNvPr id="536" name="Google Shape;536;gf31738ba1d_0_607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f31738ba1d_0_607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f31738ba1d_0_607"/>
          <p:cNvGrpSpPr/>
          <p:nvPr/>
        </p:nvGrpSpPr>
        <p:grpSpPr>
          <a:xfrm rot="10800000">
            <a:off x="4242773" y="4396355"/>
            <a:ext cx="254622" cy="267785"/>
            <a:chOff x="2965350" y="2408750"/>
            <a:chExt cx="793216" cy="709740"/>
          </a:xfrm>
        </p:grpSpPr>
        <p:sp>
          <p:nvSpPr>
            <p:cNvPr id="539" name="Google Shape;539;gf31738ba1d_0_607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f31738ba1d_0_607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1" name="Google Shape;541;gf31738ba1d_0_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2112" y="2255300"/>
            <a:ext cx="3001776" cy="13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31738ba1d_0_620"/>
          <p:cNvSpPr/>
          <p:nvPr/>
        </p:nvSpPr>
        <p:spPr>
          <a:xfrm>
            <a:off x="5266225" y="1708425"/>
            <a:ext cx="3403800" cy="2458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6E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f31738ba1d_0_620"/>
          <p:cNvSpPr txBox="1"/>
          <p:nvPr/>
        </p:nvSpPr>
        <p:spPr>
          <a:xfrm>
            <a:off x="596504" y="1985848"/>
            <a:ext cx="40806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Este acesso permite aos Rootkits realizar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modificações 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nos processos internos do sistema operacional, aos arquivos do sistema, como os registros, e inclusive nas contas dos usuários. Além disso, os Rootkits conseguem se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esconder 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dos softwares anti malwares ou antivírus.</a:t>
            </a:r>
            <a:endParaRPr b="1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9" name="Google Shape;549;gf31738ba1d_0_620"/>
          <p:cNvGrpSpPr/>
          <p:nvPr/>
        </p:nvGrpSpPr>
        <p:grpSpPr>
          <a:xfrm>
            <a:off x="257989" y="1024159"/>
            <a:ext cx="254622" cy="267785"/>
            <a:chOff x="3016921" y="2408750"/>
            <a:chExt cx="793215" cy="709740"/>
          </a:xfrm>
        </p:grpSpPr>
        <p:sp>
          <p:nvSpPr>
            <p:cNvPr id="550" name="Google Shape;550;gf31738ba1d_0_620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f31738ba1d_0_620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2" name="Google Shape;552;gf31738ba1d_0_620"/>
          <p:cNvGrpSpPr/>
          <p:nvPr/>
        </p:nvGrpSpPr>
        <p:grpSpPr>
          <a:xfrm rot="10800000">
            <a:off x="3939898" y="4166630"/>
            <a:ext cx="254622" cy="267785"/>
            <a:chOff x="2965350" y="2408750"/>
            <a:chExt cx="793216" cy="709740"/>
          </a:xfrm>
        </p:grpSpPr>
        <p:sp>
          <p:nvSpPr>
            <p:cNvPr id="553" name="Google Shape;553;gf31738ba1d_0_620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f31738ba1d_0_620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5" name="Google Shape;555;gf31738ba1d_0_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4485" y="2026275"/>
            <a:ext cx="2988531" cy="168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31738ba1d_0_633"/>
          <p:cNvSpPr/>
          <p:nvPr/>
        </p:nvSpPr>
        <p:spPr>
          <a:xfrm>
            <a:off x="5266225" y="1708425"/>
            <a:ext cx="3403800" cy="2458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6E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f31738ba1d_0_633"/>
          <p:cNvSpPr txBox="1"/>
          <p:nvPr/>
        </p:nvSpPr>
        <p:spPr>
          <a:xfrm>
            <a:off x="596504" y="1985848"/>
            <a:ext cx="40806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Outro tipo de Malware é o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Botnet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uma rede de robôs que é injetada por um atacante em uma rede de computadores para serem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controlados 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todos ao mesmo tempo.</a:t>
            </a:r>
            <a:endParaRPr b="1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3" name="Google Shape;563;gf31738ba1d_0_633"/>
          <p:cNvGrpSpPr/>
          <p:nvPr/>
        </p:nvGrpSpPr>
        <p:grpSpPr>
          <a:xfrm>
            <a:off x="257989" y="1024159"/>
            <a:ext cx="254622" cy="267785"/>
            <a:chOff x="3016921" y="2408750"/>
            <a:chExt cx="793215" cy="709740"/>
          </a:xfrm>
        </p:grpSpPr>
        <p:sp>
          <p:nvSpPr>
            <p:cNvPr id="564" name="Google Shape;564;gf31738ba1d_0_633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f31738ba1d_0_633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gf31738ba1d_0_633"/>
          <p:cNvGrpSpPr/>
          <p:nvPr/>
        </p:nvGrpSpPr>
        <p:grpSpPr>
          <a:xfrm rot="10800000">
            <a:off x="3939898" y="4166630"/>
            <a:ext cx="254622" cy="267785"/>
            <a:chOff x="2965350" y="2408750"/>
            <a:chExt cx="793216" cy="709740"/>
          </a:xfrm>
        </p:grpSpPr>
        <p:sp>
          <p:nvSpPr>
            <p:cNvPr id="567" name="Google Shape;567;gf31738ba1d_0_633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f31738ba1d_0_633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9" name="Google Shape;569;gf31738ba1d_0_6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7335" y="2097000"/>
            <a:ext cx="2561597" cy="168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31738ba1d_0_646"/>
          <p:cNvSpPr/>
          <p:nvPr/>
        </p:nvSpPr>
        <p:spPr>
          <a:xfrm>
            <a:off x="5266225" y="1708425"/>
            <a:ext cx="3403800" cy="2458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6E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f31738ba1d_0_646"/>
          <p:cNvSpPr txBox="1"/>
          <p:nvPr/>
        </p:nvSpPr>
        <p:spPr>
          <a:xfrm>
            <a:off x="596504" y="1985848"/>
            <a:ext cx="40806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Os Botnets são usados principalmente para crimes digitais ou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Crimeware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como roubo de identidade ou de informação bancária, chantagem, entre outros. Os cavalos de tróia também costumam ser os principais causadores da propagação dos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Botnets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b="1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7" name="Google Shape;577;gf31738ba1d_0_646"/>
          <p:cNvGrpSpPr/>
          <p:nvPr/>
        </p:nvGrpSpPr>
        <p:grpSpPr>
          <a:xfrm>
            <a:off x="416639" y="1080059"/>
            <a:ext cx="254622" cy="267785"/>
            <a:chOff x="3016921" y="2408750"/>
            <a:chExt cx="793215" cy="709740"/>
          </a:xfrm>
        </p:grpSpPr>
        <p:sp>
          <p:nvSpPr>
            <p:cNvPr id="578" name="Google Shape;578;gf31738ba1d_0_646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f31738ba1d_0_646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gf31738ba1d_0_646"/>
          <p:cNvGrpSpPr/>
          <p:nvPr/>
        </p:nvGrpSpPr>
        <p:grpSpPr>
          <a:xfrm rot="10800000">
            <a:off x="3997573" y="4166630"/>
            <a:ext cx="254622" cy="267785"/>
            <a:chOff x="2965350" y="2408750"/>
            <a:chExt cx="793216" cy="709740"/>
          </a:xfrm>
        </p:grpSpPr>
        <p:sp>
          <p:nvSpPr>
            <p:cNvPr id="581" name="Google Shape;581;gf31738ba1d_0_646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f31738ba1d_0_646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3" name="Google Shape;583;gf31738ba1d_0_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5026" y="2175975"/>
            <a:ext cx="3046200" cy="15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31738ba1d_0_659"/>
          <p:cNvSpPr/>
          <p:nvPr/>
        </p:nvSpPr>
        <p:spPr>
          <a:xfrm>
            <a:off x="5266225" y="1708425"/>
            <a:ext cx="3403800" cy="2458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6E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f31738ba1d_0_659"/>
          <p:cNvSpPr txBox="1"/>
          <p:nvPr/>
        </p:nvSpPr>
        <p:spPr>
          <a:xfrm>
            <a:off x="596504" y="1985848"/>
            <a:ext cx="40806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Todos os Malwares anteriores são caracterizados por permanecer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ocultos 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ao usuário, ao contrário disso, os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Ransomwares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não são assim. Os Ransomwares são usados por atacantes contra empresas para roubar a informação de seus serviços e produtos e depois pedem </a:t>
            </a:r>
            <a:r>
              <a:rPr b="1" i="0" lang="e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resgate </a:t>
            </a:r>
            <a:r>
              <a:rPr b="0" i="0" lang="es" sz="19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devolver os dados.</a:t>
            </a:r>
            <a:endParaRPr b="1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1" name="Google Shape;591;gf31738ba1d_0_659"/>
          <p:cNvGrpSpPr/>
          <p:nvPr/>
        </p:nvGrpSpPr>
        <p:grpSpPr>
          <a:xfrm>
            <a:off x="257989" y="1024159"/>
            <a:ext cx="254622" cy="267785"/>
            <a:chOff x="3016921" y="2408750"/>
            <a:chExt cx="793215" cy="709740"/>
          </a:xfrm>
        </p:grpSpPr>
        <p:sp>
          <p:nvSpPr>
            <p:cNvPr id="592" name="Google Shape;592;gf31738ba1d_0_659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f31738ba1d_0_659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gf31738ba1d_0_659"/>
          <p:cNvGrpSpPr/>
          <p:nvPr/>
        </p:nvGrpSpPr>
        <p:grpSpPr>
          <a:xfrm rot="10800000">
            <a:off x="4141798" y="4282005"/>
            <a:ext cx="254622" cy="267785"/>
            <a:chOff x="2965350" y="2408750"/>
            <a:chExt cx="793216" cy="709740"/>
          </a:xfrm>
        </p:grpSpPr>
        <p:sp>
          <p:nvSpPr>
            <p:cNvPr id="595" name="Google Shape;595;gf31738ba1d_0_659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f31738ba1d_0_659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7" name="Google Shape;597;gf31738ba1d_0_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3298" y="2097000"/>
            <a:ext cx="2689677" cy="168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f31738ba1d_0_672"/>
          <p:cNvSpPr/>
          <p:nvPr/>
        </p:nvSpPr>
        <p:spPr>
          <a:xfrm>
            <a:off x="5266225" y="1708425"/>
            <a:ext cx="3403800" cy="2458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E6E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f31738ba1d_0_672"/>
          <p:cNvSpPr txBox="1"/>
          <p:nvPr/>
        </p:nvSpPr>
        <p:spPr>
          <a:xfrm>
            <a:off x="596504" y="1985848"/>
            <a:ext cx="40806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 ciber atacante usa a chantagem pelo </a:t>
            </a:r>
            <a:r>
              <a:rPr b="1" i="0" lang="e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sequestro </a:t>
            </a:r>
            <a:r>
              <a:rPr b="0" i="0" lang="es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 informação e normalmente pedem senhas para poder acessar novamente o sistema. Este tipo de Malware pode ser encontrado em </a:t>
            </a:r>
            <a:r>
              <a:rPr b="1" i="0" lang="e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anexos </a:t>
            </a:r>
            <a:r>
              <a:rPr b="0" i="0" lang="es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 e-mails não desejados ou ao clicar em </a:t>
            </a:r>
            <a:r>
              <a:rPr b="1" i="0" lang="e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links </a:t>
            </a:r>
            <a:r>
              <a:rPr b="0" i="0" lang="es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maliciosos de bancos falsos. Também são possíveis de ser encontrados em arquivos </a:t>
            </a:r>
            <a:r>
              <a:rPr b="1" i="0" lang="e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compartilhados </a:t>
            </a:r>
            <a:r>
              <a:rPr b="0" i="0" lang="es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 programas P2P como, </a:t>
            </a:r>
            <a:r>
              <a:rPr b="1" i="0" lang="e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Torrent</a:t>
            </a:r>
            <a:r>
              <a:rPr b="0" i="0" lang="es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b="1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5" name="Google Shape;605;gf31738ba1d_0_672"/>
          <p:cNvGrpSpPr/>
          <p:nvPr/>
        </p:nvGrpSpPr>
        <p:grpSpPr>
          <a:xfrm>
            <a:off x="257989" y="1024159"/>
            <a:ext cx="254622" cy="267785"/>
            <a:chOff x="3016921" y="2408750"/>
            <a:chExt cx="793215" cy="709740"/>
          </a:xfrm>
        </p:grpSpPr>
        <p:sp>
          <p:nvSpPr>
            <p:cNvPr id="606" name="Google Shape;606;gf31738ba1d_0_672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f31738ba1d_0_672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gf31738ba1d_0_672"/>
          <p:cNvGrpSpPr/>
          <p:nvPr/>
        </p:nvGrpSpPr>
        <p:grpSpPr>
          <a:xfrm rot="10800000">
            <a:off x="4141798" y="4282005"/>
            <a:ext cx="254622" cy="267785"/>
            <a:chOff x="2965350" y="2408750"/>
            <a:chExt cx="793216" cy="709740"/>
          </a:xfrm>
        </p:grpSpPr>
        <p:sp>
          <p:nvSpPr>
            <p:cNvPr id="609" name="Google Shape;609;gf31738ba1d_0_672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f31738ba1d_0_672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1" name="Google Shape;611;gf31738ba1d_0_6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2398" y="2097000"/>
            <a:ext cx="2531461" cy="168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e43dfe7061_0_284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s" sz="37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Proteção da Informação</a:t>
            </a:r>
            <a:endParaRPr b="1" i="0" sz="37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18" name="Google Shape;618;ge43dfe7061_0_284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19" name="Google Shape;619;ge43dfe7061_0_284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77bf016c5_0_184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Engenharia Social</a:t>
            </a:r>
            <a:endParaRPr b="1" i="0" sz="37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07" name="Google Shape;307;gd77bf016c5_0_184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" sz="60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08" name="Google Shape;308;gd77bf016c5_0_184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31738ba1d_0_195"/>
          <p:cNvSpPr txBox="1"/>
          <p:nvPr/>
        </p:nvSpPr>
        <p:spPr>
          <a:xfrm>
            <a:off x="1006375" y="1902050"/>
            <a:ext cx="59403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informação é um recurso fundamental para tomar decisões, dimensionar coisas e reduzir riscos. Estar devidamente informado sobre um assunto não só nos permite desenvolver uma posição ou postura a respeito dele, mas também nos permite antecipar a um determinado evento ou situação.</a:t>
            </a:r>
            <a:endParaRPr b="0" i="0" sz="11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6" name="Google Shape;626;gf31738ba1d_0_195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gf31738ba1d_0_195"/>
          <p:cNvGrpSpPr/>
          <p:nvPr/>
        </p:nvGrpSpPr>
        <p:grpSpPr>
          <a:xfrm>
            <a:off x="938995" y="875023"/>
            <a:ext cx="344969" cy="308595"/>
            <a:chOff x="3016921" y="2408750"/>
            <a:chExt cx="793215" cy="709740"/>
          </a:xfrm>
        </p:grpSpPr>
        <p:sp>
          <p:nvSpPr>
            <p:cNvPr id="628" name="Google Shape;628;gf31738ba1d_0_195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f31738ba1d_0_195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gf31738ba1d_0_195"/>
          <p:cNvGrpSpPr/>
          <p:nvPr/>
        </p:nvGrpSpPr>
        <p:grpSpPr>
          <a:xfrm rot="10800000">
            <a:off x="6360965" y="4268048"/>
            <a:ext cx="344970" cy="308595"/>
            <a:chOff x="2965350" y="2408750"/>
            <a:chExt cx="793216" cy="709740"/>
          </a:xfrm>
        </p:grpSpPr>
        <p:sp>
          <p:nvSpPr>
            <p:cNvPr id="631" name="Google Shape;631;gf31738ba1d_0_195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f31738ba1d_0_195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f31738ba1d_0_207"/>
          <p:cNvSpPr txBox="1"/>
          <p:nvPr/>
        </p:nvSpPr>
        <p:spPr>
          <a:xfrm>
            <a:off x="1006375" y="1902050"/>
            <a:ext cx="552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Portanto o recurso mais importante de toda empresa, é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sua informação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já que sem ela, a empresa estaria impossibilitada de administrar ou justificar suas atividades.</a:t>
            </a:r>
            <a:endParaRPr b="0" i="0" sz="11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39" name="Google Shape;639;gf31738ba1d_0_207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gf31738ba1d_0_207"/>
          <p:cNvGrpSpPr/>
          <p:nvPr/>
        </p:nvGrpSpPr>
        <p:grpSpPr>
          <a:xfrm>
            <a:off x="938995" y="1408423"/>
            <a:ext cx="344969" cy="308595"/>
            <a:chOff x="3016921" y="2408750"/>
            <a:chExt cx="793215" cy="709740"/>
          </a:xfrm>
        </p:grpSpPr>
        <p:sp>
          <p:nvSpPr>
            <p:cNvPr id="641" name="Google Shape;641;gf31738ba1d_0_207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f31738ba1d_0_207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3" name="Google Shape;643;gf31738ba1d_0_207"/>
          <p:cNvGrpSpPr/>
          <p:nvPr/>
        </p:nvGrpSpPr>
        <p:grpSpPr>
          <a:xfrm rot="10800000">
            <a:off x="6360965" y="4039448"/>
            <a:ext cx="344970" cy="308595"/>
            <a:chOff x="2965350" y="2408750"/>
            <a:chExt cx="793216" cy="709740"/>
          </a:xfrm>
        </p:grpSpPr>
        <p:sp>
          <p:nvSpPr>
            <p:cNvPr id="644" name="Google Shape;644;gf31738ba1d_0_207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f31738ba1d_0_207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31738ba1d_0_219"/>
          <p:cNvSpPr txBox="1"/>
          <p:nvPr/>
        </p:nvSpPr>
        <p:spPr>
          <a:xfrm>
            <a:off x="625375" y="2114450"/>
            <a:ext cx="60294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Os princípios fundamentais da segurança da informação ou também conhecidos como Triângulo CIA (Confidentiality, Integrity, Availability) são:</a:t>
            </a:r>
            <a:endParaRPr b="0" i="0" sz="20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Light"/>
              <a:buChar char="●"/>
            </a:pPr>
            <a:r>
              <a:rPr b="0" i="0" lang="es" sz="2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Disponibilidade;</a:t>
            </a:r>
            <a:endParaRPr b="0" i="0" sz="20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Light"/>
              <a:buChar char="●"/>
            </a:pPr>
            <a:r>
              <a:rPr b="0" i="0" lang="es" sz="2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Confidencialidade;</a:t>
            </a:r>
            <a:endParaRPr b="0" i="0" sz="20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Light"/>
              <a:buChar char="●"/>
            </a:pPr>
            <a:r>
              <a:rPr b="0" i="0" lang="es" sz="2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Integridade.</a:t>
            </a:r>
            <a:endParaRPr b="0" i="0" sz="20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52" name="Google Shape;652;gf31738ba1d_0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0199" y="1826475"/>
            <a:ext cx="2589700" cy="26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f31738ba1d_0_225"/>
          <p:cNvSpPr txBox="1"/>
          <p:nvPr/>
        </p:nvSpPr>
        <p:spPr>
          <a:xfrm>
            <a:off x="1006375" y="1649575"/>
            <a:ext cx="5529000" cy="25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Qualquer plano de proteção da informação deve focar nestes princípios, caso contrário, se um deles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falhar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todas as informações manipuladas ficarão seriamente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comprometidas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59" name="Google Shape;659;gf31738ba1d_0_225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0" name="Google Shape;660;gf31738ba1d_0_225"/>
          <p:cNvGrpSpPr/>
          <p:nvPr/>
        </p:nvGrpSpPr>
        <p:grpSpPr>
          <a:xfrm>
            <a:off x="938995" y="1256023"/>
            <a:ext cx="344969" cy="308595"/>
            <a:chOff x="3016921" y="2408750"/>
            <a:chExt cx="793215" cy="709740"/>
          </a:xfrm>
        </p:grpSpPr>
        <p:sp>
          <p:nvSpPr>
            <p:cNvPr id="661" name="Google Shape;661;gf31738ba1d_0_225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f31738ba1d_0_225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3" name="Google Shape;663;gf31738ba1d_0_225"/>
          <p:cNvGrpSpPr/>
          <p:nvPr/>
        </p:nvGrpSpPr>
        <p:grpSpPr>
          <a:xfrm rot="10800000">
            <a:off x="6360965" y="4039448"/>
            <a:ext cx="344970" cy="308595"/>
            <a:chOff x="2965350" y="2408750"/>
            <a:chExt cx="793216" cy="709740"/>
          </a:xfrm>
        </p:grpSpPr>
        <p:sp>
          <p:nvSpPr>
            <p:cNvPr id="664" name="Google Shape;664;gf31738ba1d_0_225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f31738ba1d_0_225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31738ba1d_0_237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Princípios da Segurança da Informação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672" name="Google Shape;672;gf31738ba1d_0_237"/>
          <p:cNvSpPr txBox="1"/>
          <p:nvPr/>
        </p:nvSpPr>
        <p:spPr>
          <a:xfrm>
            <a:off x="717750" y="12528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73" name="Google Shape;673;gf31738ba1d_0_237"/>
          <p:cNvGraphicFramePr/>
          <p:nvPr/>
        </p:nvGraphicFramePr>
        <p:xfrm>
          <a:off x="718200" y="215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{75CB40F5-AB00-4582-9BDF-1DAAFA055110}</a:tableStyleId>
              </a:tblPr>
              <a:tblGrid>
                <a:gridCol w="1892175"/>
                <a:gridCol w="5815425"/>
              </a:tblGrid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Nome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Descrição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Integridade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Consiste em assegurar que os dados não sejam modificados, por acessos não autorizados, e portanto sejam confiáveis. Isto significa proteger os dados em uso, quando são transferidos e armazenados.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Disponibilidade</a:t>
                      </a:r>
                      <a:endParaRPr b="1"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Significa que os dados sempre estão disponíveis para acesso quando as pessoas autorizadas quiserem utilizá-los.</a:t>
                      </a:r>
                      <a:endParaRPr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Confidencialidade</a:t>
                      </a:r>
                      <a:endParaRPr b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 refere ao esforço de manter os dados sempre privados, sem que pessoas sem autorização possam vê-los e/ou modificá-los.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4" name="Google Shape;674;gf31738ba1d_0_237"/>
          <p:cNvSpPr txBox="1"/>
          <p:nvPr/>
        </p:nvSpPr>
        <p:spPr>
          <a:xfrm>
            <a:off x="717750" y="1418400"/>
            <a:ext cx="78030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triângulo CIA composto por Integridade, Disponibilidade e Confidencialidade, representam um padrão de qualidade da informação.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f31738ba1d_0_245"/>
          <p:cNvSpPr txBox="1"/>
          <p:nvPr/>
        </p:nvSpPr>
        <p:spPr>
          <a:xfrm>
            <a:off x="1006375" y="1902050"/>
            <a:ext cx="552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proteção da informação baseia-se na garantia do funcionamento completo e total do triângulo CIA. Para isso, devemos implementar medidas preventivas e reativas que visem proteger e preservar a Integridade, Disponibilidade e Confidencialidade dos dados.</a:t>
            </a:r>
            <a:endParaRPr b="0" i="0" sz="11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1" name="Google Shape;681;gf31738ba1d_0_245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2" name="Google Shape;682;gf31738ba1d_0_245"/>
          <p:cNvGrpSpPr/>
          <p:nvPr/>
        </p:nvGrpSpPr>
        <p:grpSpPr>
          <a:xfrm>
            <a:off x="938995" y="798823"/>
            <a:ext cx="344969" cy="308595"/>
            <a:chOff x="3016921" y="2408750"/>
            <a:chExt cx="793215" cy="709740"/>
          </a:xfrm>
        </p:grpSpPr>
        <p:sp>
          <p:nvSpPr>
            <p:cNvPr id="683" name="Google Shape;683;gf31738ba1d_0_245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f31738ba1d_0_245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gf31738ba1d_0_245"/>
          <p:cNvGrpSpPr/>
          <p:nvPr/>
        </p:nvGrpSpPr>
        <p:grpSpPr>
          <a:xfrm rot="10800000">
            <a:off x="6360965" y="4115648"/>
            <a:ext cx="344970" cy="308595"/>
            <a:chOff x="2965350" y="2408750"/>
            <a:chExt cx="793216" cy="709740"/>
          </a:xfrm>
        </p:grpSpPr>
        <p:sp>
          <p:nvSpPr>
            <p:cNvPr id="686" name="Google Shape;686;gf31738ba1d_0_245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f31738ba1d_0_245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f31738ba1d_0_257"/>
          <p:cNvSpPr txBox="1"/>
          <p:nvPr/>
        </p:nvSpPr>
        <p:spPr>
          <a:xfrm>
            <a:off x="939000" y="1902050"/>
            <a:ext cx="58386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Medidas preventivas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referem-se a todas as ações que podem ser tomadas para evitar problemas indesejados.</a:t>
            </a:r>
            <a:endParaRPr b="0" i="0" sz="2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Por outro lado,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medidas reativas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são aquelas em que um problema de segurança já foi causado e deve ser resolvido.</a:t>
            </a:r>
            <a:endParaRPr b="0" i="0" sz="2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4" name="Google Shape;694;gf31738ba1d_0_257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5" name="Google Shape;695;gf31738ba1d_0_257"/>
          <p:cNvGrpSpPr/>
          <p:nvPr/>
        </p:nvGrpSpPr>
        <p:grpSpPr>
          <a:xfrm>
            <a:off x="938995" y="1027423"/>
            <a:ext cx="344969" cy="308595"/>
            <a:chOff x="3016921" y="2408750"/>
            <a:chExt cx="793215" cy="709740"/>
          </a:xfrm>
        </p:grpSpPr>
        <p:sp>
          <p:nvSpPr>
            <p:cNvPr id="696" name="Google Shape;696;gf31738ba1d_0_257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f31738ba1d_0_257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8" name="Google Shape;698;gf31738ba1d_0_257"/>
          <p:cNvGrpSpPr/>
          <p:nvPr/>
        </p:nvGrpSpPr>
        <p:grpSpPr>
          <a:xfrm rot="10800000">
            <a:off x="6360965" y="4115648"/>
            <a:ext cx="344970" cy="308595"/>
            <a:chOff x="2965350" y="2408750"/>
            <a:chExt cx="793216" cy="709740"/>
          </a:xfrm>
        </p:grpSpPr>
        <p:sp>
          <p:nvSpPr>
            <p:cNvPr id="699" name="Google Shape;699;gf31738ba1d_0_257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f31738ba1d_0_257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31738ba1d_0_269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Proteção da Confidencialidade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707" name="Google Shape;707;gf31738ba1d_0_269"/>
          <p:cNvSpPr txBox="1"/>
          <p:nvPr/>
        </p:nvSpPr>
        <p:spPr>
          <a:xfrm>
            <a:off x="717750" y="14814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gf31738ba1d_0_269"/>
          <p:cNvSpPr txBox="1"/>
          <p:nvPr/>
        </p:nvSpPr>
        <p:spPr>
          <a:xfrm>
            <a:off x="747775" y="1266000"/>
            <a:ext cx="81366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confidencialidade pode ser quebrada de várias maneiras, tanto direta (por hacking de segurança) quanto indiretamente, por erro humano. Algumas técnicas para garantir a </a:t>
            </a:r>
            <a:r>
              <a:rPr b="0" i="0" lang="es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confidencialidade </a:t>
            </a: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podem ser: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09" name="Google Shape;709;gf31738ba1d_0_269"/>
          <p:cNvGraphicFramePr/>
          <p:nvPr/>
        </p:nvGraphicFramePr>
        <p:xfrm>
          <a:off x="642000" y="22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{75CB40F5-AB00-4582-9BDF-1DAAFA055110}</a:tableStyleId>
              </a:tblPr>
              <a:tblGrid>
                <a:gridCol w="1342525"/>
                <a:gridCol w="6899700"/>
              </a:tblGrid>
              <a:tr h="310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Nome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Descrição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487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Encriptação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Significa alterar o formato dos dados com o motivo de que, se forem interceptados, apenas pessoas autorizadas saberão lê-los. </a:t>
                      </a:r>
                      <a:r>
                        <a:rPr b="1"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Medida Preventiva.</a:t>
                      </a:r>
                      <a:endParaRPr b="1" i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Controles de acesso</a:t>
                      </a:r>
                      <a:endParaRPr b="1"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Assegurar de que apenas pessoas autorizadas possam acessar as informações. </a:t>
                      </a:r>
                      <a:r>
                        <a:rPr b="1"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Medida Preventiva.</a:t>
                      </a:r>
                      <a:endParaRPr b="1" i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87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Apagamento remoto</a:t>
                      </a:r>
                      <a:endParaRPr b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Refere-se ao esforço de manter os dados sempre privados, sem que pessoas não autorizadas possam vê-los e/ou modificá-los. </a:t>
                      </a:r>
                      <a:r>
                        <a:rPr b="1"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Medida Reativa.</a:t>
                      </a:r>
                      <a:endParaRPr b="1" i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8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Capacitação de Pessoal</a:t>
                      </a:r>
                      <a:endParaRPr b="1"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Existe um conceito chamado </a:t>
                      </a: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Engenharia Social </a:t>
                      </a: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que é o nome dado à forma como os usuários são enganados para conceder seus acessos. O treinamento nesses casos, é uma ação </a:t>
                      </a:r>
                      <a:r>
                        <a:rPr b="1"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preventiva </a:t>
                      </a: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para evitá-los.</a:t>
                      </a:r>
                      <a:endParaRPr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f31738ba1d_0_277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Proteção da Integridade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716" name="Google Shape;716;gf31738ba1d_0_277"/>
          <p:cNvSpPr txBox="1"/>
          <p:nvPr/>
        </p:nvSpPr>
        <p:spPr>
          <a:xfrm>
            <a:off x="717750" y="14814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gf31738ba1d_0_277"/>
          <p:cNvSpPr txBox="1"/>
          <p:nvPr/>
        </p:nvSpPr>
        <p:spPr>
          <a:xfrm>
            <a:off x="717750" y="1342200"/>
            <a:ext cx="78030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integridade pode ser quebrada de várias maneiras semelhantes à confidencialidade, em que várias de suas ações de segurança são reutilizadas.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Algumas técnicas para garantir a integridade podem ser: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18" name="Google Shape;718;gf31738ba1d_0_277"/>
          <p:cNvGraphicFramePr/>
          <p:nvPr/>
        </p:nvGraphicFramePr>
        <p:xfrm>
          <a:off x="718200" y="238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{75CB40F5-AB00-4582-9BDF-1DAAFA055110}</a:tableStyleId>
              </a:tblPr>
              <a:tblGrid>
                <a:gridCol w="1430175"/>
                <a:gridCol w="6277425"/>
              </a:tblGrid>
              <a:tr h="28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Nome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Descrição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452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Auditorias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Elas são usadas ​​para verificar se as informações correspondem ao que deveria ser correto. </a:t>
                      </a:r>
                      <a:r>
                        <a:rPr b="1"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Medida Reativa.</a:t>
                      </a:r>
                      <a:endParaRPr b="1" i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Controle de versões</a:t>
                      </a:r>
                      <a:endParaRPr b="1"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 houver um problema com as informações, várias ferramentas de controle de versão ajudam a "</a:t>
                      </a:r>
                      <a:r>
                        <a:rPr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voltar a um estado anterior</a:t>
                      </a: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". </a:t>
                      </a:r>
                      <a:r>
                        <a:rPr b="1"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Medida Reativa.</a:t>
                      </a:r>
                      <a:endParaRPr b="1" i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2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Assinaturas digitais</a:t>
                      </a:r>
                      <a:endParaRPr b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Essa medida garante a autenticidade do documento. </a:t>
                      </a:r>
                      <a:r>
                        <a:rPr b="1"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Medida Preventiva.</a:t>
                      </a:r>
                      <a:endParaRPr b="1" i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Detecção de intrusos</a:t>
                      </a:r>
                      <a:endParaRPr b="1"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Projetado para detectar problemas quando o acesso não autorizado for confirmado. </a:t>
                      </a:r>
                      <a:r>
                        <a:rPr b="1"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Medida Reativa.</a:t>
                      </a:r>
                      <a:endParaRPr b="1" i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f31738ba1d_0_285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Proteção da Disponibilidade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725" name="Google Shape;725;gf31738ba1d_0_285"/>
          <p:cNvSpPr txBox="1"/>
          <p:nvPr/>
        </p:nvSpPr>
        <p:spPr>
          <a:xfrm>
            <a:off x="717750" y="14814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6" name="Google Shape;726;gf31738ba1d_0_285"/>
          <p:cNvSpPr txBox="1"/>
          <p:nvPr/>
        </p:nvSpPr>
        <p:spPr>
          <a:xfrm>
            <a:off x="641550" y="1266000"/>
            <a:ext cx="84651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disponibilidade deve ser levada em consideração, de forma preventiva, para quando ocorrer um problema de segurança. Algumas técnicas para garantir a disponibilidade podem ser: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27" name="Google Shape;727;gf31738ba1d_0_285"/>
          <p:cNvGraphicFramePr/>
          <p:nvPr/>
        </p:nvGraphicFramePr>
        <p:xfrm>
          <a:off x="718200" y="222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{75CB40F5-AB00-4582-9BDF-1DAAFA055110}</a:tableStyleId>
              </a:tblPr>
              <a:tblGrid>
                <a:gridCol w="1291775"/>
                <a:gridCol w="6859600"/>
              </a:tblGrid>
              <a:tr h="301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Nome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Descrição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713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Tolerância ao erro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capacidade dos sistemas ou servidores para que caso ocorra algum tipo de falha as informações possam ser utilizadas. </a:t>
                      </a:r>
                      <a:r>
                        <a:rPr b="1"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Medida Preventiva</a:t>
                      </a: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ou </a:t>
                      </a:r>
                      <a:r>
                        <a:rPr b="1"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reativa </a:t>
                      </a: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dependendo da situação.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Redundância</a:t>
                      </a:r>
                      <a:endParaRPr b="1" sz="13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 informações e validações de acesso se repetem, de modo a garantir que a informação não seja perdida. </a:t>
                      </a:r>
                      <a:r>
                        <a:rPr b="1" i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Medida Preventiva.</a:t>
                      </a:r>
                      <a:endParaRPr b="1" i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92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Patches de segurança</a:t>
                      </a:r>
                      <a:endParaRPr b="1"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Quando uma falha é detectada, o problema deve ser resolvido para que não ocorra novamente. De igual modo, se a falha ocorreu devido ao software, atualize-o com a vulnerabilidade resolvida.</a:t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77bf016c5_0_328"/>
          <p:cNvSpPr txBox="1"/>
          <p:nvPr/>
        </p:nvSpPr>
        <p:spPr>
          <a:xfrm>
            <a:off x="930175" y="1550650"/>
            <a:ext cx="58872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Engenharia social é o método de obtenção de informações confidenciais por meio de usuários legítimos do sistema para o ataque.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gd77bf016c5_0_328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6" name="Google Shape;316;gd77bf016c5_0_328"/>
          <p:cNvGrpSpPr/>
          <p:nvPr/>
        </p:nvGrpSpPr>
        <p:grpSpPr>
          <a:xfrm>
            <a:off x="710398" y="1885848"/>
            <a:ext cx="344969" cy="308595"/>
            <a:chOff x="3016921" y="2408750"/>
            <a:chExt cx="793215" cy="709740"/>
          </a:xfrm>
        </p:grpSpPr>
        <p:sp>
          <p:nvSpPr>
            <p:cNvPr id="317" name="Google Shape;317;gd77bf016c5_0_328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d77bf016c5_0_328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gd77bf016c5_0_328"/>
          <p:cNvGrpSpPr/>
          <p:nvPr/>
        </p:nvGrpSpPr>
        <p:grpSpPr>
          <a:xfrm rot="10800000">
            <a:off x="6284768" y="3335248"/>
            <a:ext cx="344970" cy="308595"/>
            <a:chOff x="2965350" y="2408750"/>
            <a:chExt cx="793216" cy="709740"/>
          </a:xfrm>
        </p:grpSpPr>
        <p:sp>
          <p:nvSpPr>
            <p:cNvPr id="320" name="Google Shape;320;gd77bf016c5_0_328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d77bf016c5_0_328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31738ba1d_0_11"/>
          <p:cNvSpPr txBox="1"/>
          <p:nvPr/>
        </p:nvSpPr>
        <p:spPr>
          <a:xfrm>
            <a:off x="3609750" y="1495200"/>
            <a:ext cx="480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s" sz="37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Como Se Proteger</a:t>
            </a:r>
            <a:endParaRPr b="1" i="0" sz="37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4" name="Google Shape;734;gf31738ba1d_0_11"/>
          <p:cNvSpPr txBox="1"/>
          <p:nvPr/>
        </p:nvSpPr>
        <p:spPr>
          <a:xfrm>
            <a:off x="2740403" y="219556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b="1" i="0" sz="6000" u="none" cap="none" strike="noStrike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35" name="Google Shape;735;gf31738ba1d_0_11"/>
          <p:cNvSpPr/>
          <p:nvPr/>
        </p:nvSpPr>
        <p:spPr>
          <a:xfrm>
            <a:off x="3438450" y="2141125"/>
            <a:ext cx="18600" cy="10863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31738ba1d_0_764"/>
          <p:cNvSpPr txBox="1"/>
          <p:nvPr/>
        </p:nvSpPr>
        <p:spPr>
          <a:xfrm>
            <a:off x="1006375" y="1902050"/>
            <a:ext cx="55290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avaliação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ou </a:t>
            </a:r>
            <a:r>
              <a:rPr b="1" i="0" lang="e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detecção </a:t>
            </a:r>
            <a:r>
              <a:rPr b="0" i="0" lang="es" sz="2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 vulnerabilidades permite reconhecer, classificar e caracterizar falhas de segurança.</a:t>
            </a:r>
            <a:endParaRPr b="0" i="0" sz="2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2" name="Google Shape;742;gf31738ba1d_0_764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3" name="Google Shape;743;gf31738ba1d_0_764"/>
          <p:cNvGrpSpPr/>
          <p:nvPr/>
        </p:nvGrpSpPr>
        <p:grpSpPr>
          <a:xfrm>
            <a:off x="938995" y="1256023"/>
            <a:ext cx="344969" cy="308595"/>
            <a:chOff x="3016921" y="2408750"/>
            <a:chExt cx="793215" cy="709740"/>
          </a:xfrm>
        </p:grpSpPr>
        <p:sp>
          <p:nvSpPr>
            <p:cNvPr id="744" name="Google Shape;744;gf31738ba1d_0_764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f31738ba1d_0_764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6" name="Google Shape;746;gf31738ba1d_0_764"/>
          <p:cNvGrpSpPr/>
          <p:nvPr/>
        </p:nvGrpSpPr>
        <p:grpSpPr>
          <a:xfrm rot="10800000">
            <a:off x="6360965" y="4039448"/>
            <a:ext cx="344970" cy="308595"/>
            <a:chOff x="2965350" y="2408750"/>
            <a:chExt cx="793216" cy="709740"/>
          </a:xfrm>
        </p:grpSpPr>
        <p:sp>
          <p:nvSpPr>
            <p:cNvPr id="747" name="Google Shape;747;gf31738ba1d_0_764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f31738ba1d_0_764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f31738ba1d_0_776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Passos para identificar uma vulnerabilidade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755" name="Google Shape;755;gf31738ba1d_0_776"/>
          <p:cNvSpPr txBox="1"/>
          <p:nvPr/>
        </p:nvSpPr>
        <p:spPr>
          <a:xfrm>
            <a:off x="717750" y="17100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6" name="Google Shape;756;gf31738ba1d_0_776"/>
          <p:cNvSpPr txBox="1"/>
          <p:nvPr/>
        </p:nvSpPr>
        <p:spPr>
          <a:xfrm>
            <a:off x="717750" y="1570800"/>
            <a:ext cx="78030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Embora não haja um método único para detectar vulnerabilidades, é possível reunir uma série de itens a serem levados em conta para considerar nossas informações seguras: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7" name="Google Shape;757;gf31738ba1d_0_776"/>
          <p:cNvSpPr txBox="1"/>
          <p:nvPr/>
        </p:nvSpPr>
        <p:spPr>
          <a:xfrm>
            <a:off x="1205550" y="2538300"/>
            <a:ext cx="73152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Avaliar como a rede e infraestrutura da empresa são constituídas.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Delimitar quem pode e deve acessar a informação confidencial.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Testar se os backups realizados realmente funcionam.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Identificar as partes mais sensíveis e essenciais do sistema.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Realizar auditorias sobre o estado de segurança dos computadores.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gf31738ba1d_0_7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75" y="1611600"/>
            <a:ext cx="5633426" cy="28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f31738ba1d_0_784"/>
          <p:cNvSpPr txBox="1"/>
          <p:nvPr>
            <p:ph type="title"/>
          </p:nvPr>
        </p:nvSpPr>
        <p:spPr>
          <a:xfrm>
            <a:off x="6438250" y="3888525"/>
            <a:ext cx="1542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Firewall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f31738ba1d_0_876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Principais cuidados</a:t>
            </a:r>
            <a:endParaRPr>
              <a:solidFill>
                <a:srgbClr val="EC183F"/>
              </a:solidFill>
            </a:endParaRPr>
          </a:p>
        </p:txBody>
      </p:sp>
      <p:sp>
        <p:nvSpPr>
          <p:cNvPr id="771" name="Google Shape;771;gf31738ba1d_0_876"/>
          <p:cNvSpPr txBox="1"/>
          <p:nvPr/>
        </p:nvSpPr>
        <p:spPr>
          <a:xfrm>
            <a:off x="717750" y="1710075"/>
            <a:ext cx="770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gf31738ba1d_0_876"/>
          <p:cNvSpPr txBox="1"/>
          <p:nvPr/>
        </p:nvSpPr>
        <p:spPr>
          <a:xfrm>
            <a:off x="717750" y="1570800"/>
            <a:ext cx="78030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Existem muitos tipos de Malwares que ameaçam a segurança da informação. É importante ter cuidado com os downloads que fazemos nos nossos dispositivos, o uso de aplicativos não autorizados, evitar as páginas perigosas e usar um software antimalware.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3" name="Google Shape;773;gf31738ba1d_0_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025" y="2754650"/>
            <a:ext cx="2919625" cy="17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8dfad9eac_0_211"/>
          <p:cNvSpPr txBox="1"/>
          <p:nvPr/>
        </p:nvSpPr>
        <p:spPr>
          <a:xfrm>
            <a:off x="930175" y="1550650"/>
            <a:ext cx="58872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Baseia-se em diferentes métodos ou ações para enganar o usuário, obtendo assim as informações buscadas, como senhas ou dados sensíveis.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d8dfad9eac_0_211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gd8dfad9eac_0_211"/>
          <p:cNvGrpSpPr/>
          <p:nvPr/>
        </p:nvGrpSpPr>
        <p:grpSpPr>
          <a:xfrm>
            <a:off x="710398" y="1885848"/>
            <a:ext cx="344969" cy="308595"/>
            <a:chOff x="3016921" y="2408750"/>
            <a:chExt cx="793215" cy="709740"/>
          </a:xfrm>
        </p:grpSpPr>
        <p:sp>
          <p:nvSpPr>
            <p:cNvPr id="330" name="Google Shape;330;gd8dfad9eac_0_211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d8dfad9eac_0_211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gd8dfad9eac_0_211"/>
          <p:cNvGrpSpPr/>
          <p:nvPr/>
        </p:nvGrpSpPr>
        <p:grpSpPr>
          <a:xfrm rot="10800000">
            <a:off x="6284768" y="3335248"/>
            <a:ext cx="344970" cy="308595"/>
            <a:chOff x="2965350" y="2408750"/>
            <a:chExt cx="793216" cy="709740"/>
          </a:xfrm>
        </p:grpSpPr>
        <p:sp>
          <p:nvSpPr>
            <p:cNvPr id="333" name="Google Shape;333;gd8dfad9eac_0_211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d8dfad9eac_0_211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8dfad9eac_0_232"/>
          <p:cNvSpPr txBox="1"/>
          <p:nvPr/>
        </p:nvSpPr>
        <p:spPr>
          <a:xfrm>
            <a:off x="930175" y="1550650"/>
            <a:ext cx="58872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arte do engano digital consiste em obter informações dos usuários por meios como telefone, e-mail, correio tradicional ou contato direto.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d8dfad9eac_0_232"/>
          <p:cNvSpPr/>
          <p:nvPr/>
        </p:nvSpPr>
        <p:spPr>
          <a:xfrm>
            <a:off x="6946594" y="1885847"/>
            <a:ext cx="1208834" cy="1757993"/>
          </a:xfrm>
          <a:custGeom>
            <a:rect b="b" l="l" r="r" t="t"/>
            <a:pathLst>
              <a:path extrusionOk="0" h="498015" w="342446">
                <a:moveTo>
                  <a:pt x="93494" y="441963"/>
                </a:moveTo>
                <a:cubicBezTo>
                  <a:pt x="93494" y="448093"/>
                  <a:pt x="95355" y="454115"/>
                  <a:pt x="98749" y="459151"/>
                </a:cubicBezTo>
                <a:lnTo>
                  <a:pt x="115390" y="484112"/>
                </a:lnTo>
                <a:cubicBezTo>
                  <a:pt x="121192" y="492761"/>
                  <a:pt x="130935" y="498016"/>
                  <a:pt x="141336" y="498016"/>
                </a:cubicBezTo>
                <a:lnTo>
                  <a:pt x="201330" y="498016"/>
                </a:lnTo>
                <a:cubicBezTo>
                  <a:pt x="211730" y="498016"/>
                  <a:pt x="221474" y="492761"/>
                  <a:pt x="227276" y="484112"/>
                </a:cubicBezTo>
                <a:lnTo>
                  <a:pt x="243917" y="459151"/>
                </a:lnTo>
                <a:cubicBezTo>
                  <a:pt x="247311" y="454005"/>
                  <a:pt x="249172" y="448093"/>
                  <a:pt x="249172" y="441963"/>
                </a:cubicBezTo>
                <a:lnTo>
                  <a:pt x="249172" y="404631"/>
                </a:lnTo>
                <a:lnTo>
                  <a:pt x="93604" y="404631"/>
                </a:lnTo>
                <a:lnTo>
                  <a:pt x="93494" y="441963"/>
                </a:lnTo>
                <a:close/>
                <a:moveTo>
                  <a:pt x="0" y="171224"/>
                </a:moveTo>
                <a:cubicBezTo>
                  <a:pt x="0" y="214358"/>
                  <a:pt x="15984" y="253770"/>
                  <a:pt x="42368" y="283877"/>
                </a:cubicBezTo>
                <a:cubicBezTo>
                  <a:pt x="58461" y="302160"/>
                  <a:pt x="83532" y="340477"/>
                  <a:pt x="93166" y="372882"/>
                </a:cubicBezTo>
                <a:cubicBezTo>
                  <a:pt x="93166" y="373101"/>
                  <a:pt x="93275" y="373430"/>
                  <a:pt x="93275" y="373649"/>
                </a:cubicBezTo>
                <a:lnTo>
                  <a:pt x="249172" y="373649"/>
                </a:lnTo>
                <a:cubicBezTo>
                  <a:pt x="249172" y="373430"/>
                  <a:pt x="249281" y="373101"/>
                  <a:pt x="249281" y="372882"/>
                </a:cubicBezTo>
                <a:cubicBezTo>
                  <a:pt x="258915" y="340586"/>
                  <a:pt x="283986" y="302269"/>
                  <a:pt x="300079" y="283877"/>
                </a:cubicBezTo>
                <a:cubicBezTo>
                  <a:pt x="326463" y="253770"/>
                  <a:pt x="342447" y="214358"/>
                  <a:pt x="342447" y="171224"/>
                </a:cubicBezTo>
                <a:cubicBezTo>
                  <a:pt x="342447" y="76526"/>
                  <a:pt x="265484" y="-218"/>
                  <a:pt x="170676" y="0"/>
                </a:cubicBezTo>
                <a:cubicBezTo>
                  <a:pt x="71489" y="329"/>
                  <a:pt x="0" y="80686"/>
                  <a:pt x="0" y="171224"/>
                </a:cubicBezTo>
                <a:moveTo>
                  <a:pt x="171224" y="93385"/>
                </a:moveTo>
                <a:cubicBezTo>
                  <a:pt x="128308" y="93385"/>
                  <a:pt x="93385" y="128309"/>
                  <a:pt x="93385" y="171224"/>
                </a:cubicBezTo>
                <a:cubicBezTo>
                  <a:pt x="93385" y="179873"/>
                  <a:pt x="86378" y="186770"/>
                  <a:pt x="77839" y="186770"/>
                </a:cubicBezTo>
                <a:cubicBezTo>
                  <a:pt x="69300" y="186770"/>
                  <a:pt x="62293" y="179763"/>
                  <a:pt x="62293" y="171224"/>
                </a:cubicBezTo>
                <a:cubicBezTo>
                  <a:pt x="62293" y="111120"/>
                  <a:pt x="111120" y="62293"/>
                  <a:pt x="171224" y="62293"/>
                </a:cubicBezTo>
                <a:cubicBezTo>
                  <a:pt x="179872" y="62293"/>
                  <a:pt x="186769" y="69300"/>
                  <a:pt x="186769" y="77839"/>
                </a:cubicBezTo>
                <a:cubicBezTo>
                  <a:pt x="186769" y="86379"/>
                  <a:pt x="179872" y="93385"/>
                  <a:pt x="171224" y="93385"/>
                </a:cubicBezTo>
              </a:path>
            </a:pathLst>
          </a:custGeom>
          <a:solidFill>
            <a:srgbClr val="EC18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gd8dfad9eac_0_232"/>
          <p:cNvGrpSpPr/>
          <p:nvPr/>
        </p:nvGrpSpPr>
        <p:grpSpPr>
          <a:xfrm>
            <a:off x="710398" y="1819248"/>
            <a:ext cx="344969" cy="308595"/>
            <a:chOff x="3016921" y="2408750"/>
            <a:chExt cx="793215" cy="709740"/>
          </a:xfrm>
        </p:grpSpPr>
        <p:sp>
          <p:nvSpPr>
            <p:cNvPr id="343" name="Google Shape;343;gd8dfad9eac_0_232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d8dfad9eac_0_232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gd8dfad9eac_0_232"/>
          <p:cNvGrpSpPr/>
          <p:nvPr/>
        </p:nvGrpSpPr>
        <p:grpSpPr>
          <a:xfrm rot="10800000">
            <a:off x="6284768" y="3335248"/>
            <a:ext cx="344970" cy="308595"/>
            <a:chOff x="2965350" y="2408750"/>
            <a:chExt cx="793216" cy="709740"/>
          </a:xfrm>
        </p:grpSpPr>
        <p:sp>
          <p:nvSpPr>
            <p:cNvPr id="346" name="Google Shape;346;gd8dfad9eac_0_232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d8dfad9eac_0_232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8dfad9eac_0_117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Técnicas de engenharia social</a:t>
            </a:r>
            <a:endParaRPr/>
          </a:p>
        </p:txBody>
      </p:sp>
      <p:sp>
        <p:nvSpPr>
          <p:cNvPr id="354" name="Google Shape;354;gd8dfad9eac_0_117"/>
          <p:cNvSpPr txBox="1"/>
          <p:nvPr/>
        </p:nvSpPr>
        <p:spPr>
          <a:xfrm>
            <a:off x="760200" y="1410125"/>
            <a:ext cx="76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Existem diferentes técnicas de engenharia social, como as seguintes: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5" name="Google Shape;355;gd8dfad9eac_0_117"/>
          <p:cNvGraphicFramePr/>
          <p:nvPr/>
        </p:nvGraphicFramePr>
        <p:xfrm>
          <a:off x="717750" y="188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{75CB40F5-AB00-4582-9BDF-1DAAFA055110}</a:tableStyleId>
              </a:tblPr>
              <a:tblGrid>
                <a:gridCol w="1893100"/>
                <a:gridCol w="5814500"/>
              </a:tblGrid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Técnica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Descrição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Pretexting</a:t>
                      </a:r>
                      <a:endParaRPr b="1"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Ocorre quando um suposto representante de um serviço pede informações sobre a conta do cliente.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Baiting</a:t>
                      </a:r>
                      <a:endParaRPr b="1"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Consiste em colocar pendrives ou memórias externas com malware em locais onde pessoas escolhidas podem ter seus computadores infectados.</a:t>
                      </a:r>
                      <a:endParaRPr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6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Phishing</a:t>
                      </a:r>
                      <a:endParaRPr b="1"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Consiste em enganar um grupo de pessoas por meio de e-mails, páginas da web, perfis de redes sociais ou sms falsos para roubar informações.</a:t>
                      </a:r>
                      <a:endParaRPr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e43dfe7061_0_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475" y="1047250"/>
            <a:ext cx="6103050" cy="33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8dfad9eac_0_254"/>
          <p:cNvSpPr txBox="1"/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Técnicas de engenharia social</a:t>
            </a:r>
            <a:endParaRPr/>
          </a:p>
        </p:txBody>
      </p:sp>
      <p:sp>
        <p:nvSpPr>
          <p:cNvPr id="368" name="Google Shape;368;gd8dfad9eac_0_254"/>
          <p:cNvSpPr txBox="1"/>
          <p:nvPr/>
        </p:nvSpPr>
        <p:spPr>
          <a:xfrm>
            <a:off x="760200" y="1410125"/>
            <a:ext cx="76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Existem diferentes técnicas de engenharia social, como as seguintes: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9" name="Google Shape;369;gd8dfad9eac_0_254"/>
          <p:cNvGraphicFramePr/>
          <p:nvPr/>
        </p:nvGraphicFramePr>
        <p:xfrm>
          <a:off x="717750" y="188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{75CB40F5-AB00-4582-9BDF-1DAAFA055110}</a:tableStyleId>
              </a:tblPr>
              <a:tblGrid>
                <a:gridCol w="1893100"/>
                <a:gridCol w="5814500"/>
              </a:tblGrid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Técnica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Descrição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Vishing</a:t>
                      </a:r>
                      <a:endParaRPr b="1" sz="1400" u="none" cap="none" strike="noStrike"/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Chamadas telefônicas que visam enganar a vítima se passando por pessoas do governo ou de negócios para que a vítima revele informações privadas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Redes sociais</a:t>
                      </a:r>
                      <a:endParaRPr b="1" sz="14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Esta técnica tem dois objetivos principais, obter informação da vítima e, por outro lado, gerar uma relação com a vítima para ser enganada.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6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Ciberbullying</a:t>
                      </a:r>
                      <a:endParaRPr b="1" sz="14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cap="none" strike="noStrike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Pode ou não se limitar ao uso da internet, pois é utilizada para ameaçar espalhar textos ou imagens que prejudiquem ou constranjam a vítima.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54000" marB="54000" marR="91425" marL="90000" anchor="ctr">
                    <a:lnL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83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